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53"/>
  </p:notesMasterIdLst>
  <p:handoutMasterIdLst>
    <p:handoutMasterId r:id="rId54"/>
  </p:handoutMasterIdLst>
  <p:sldIdLst>
    <p:sldId id="256" r:id="rId2"/>
    <p:sldId id="500" r:id="rId3"/>
    <p:sldId id="516" r:id="rId4"/>
    <p:sldId id="642" r:id="rId5"/>
    <p:sldId id="653" r:id="rId6"/>
    <p:sldId id="654" r:id="rId7"/>
    <p:sldId id="523" r:id="rId8"/>
    <p:sldId id="657" r:id="rId9"/>
    <p:sldId id="505" r:id="rId10"/>
    <p:sldId id="510" r:id="rId11"/>
    <p:sldId id="297" r:id="rId12"/>
    <p:sldId id="315" r:id="rId13"/>
    <p:sldId id="658" r:id="rId14"/>
    <p:sldId id="316" r:id="rId15"/>
    <p:sldId id="627" r:id="rId16"/>
    <p:sldId id="628" r:id="rId17"/>
    <p:sldId id="629" r:id="rId18"/>
    <p:sldId id="643" r:id="rId19"/>
    <p:sldId id="644" r:id="rId20"/>
    <p:sldId id="652" r:id="rId21"/>
    <p:sldId id="648" r:id="rId22"/>
    <p:sldId id="651" r:id="rId23"/>
    <p:sldId id="645" r:id="rId24"/>
    <p:sldId id="646" r:id="rId25"/>
    <p:sldId id="668" r:id="rId26"/>
    <p:sldId id="636" r:id="rId27"/>
    <p:sldId id="635" r:id="rId28"/>
    <p:sldId id="630" r:id="rId29"/>
    <p:sldId id="585" r:id="rId30"/>
    <p:sldId id="634" r:id="rId31"/>
    <p:sldId id="631" r:id="rId32"/>
    <p:sldId id="607" r:id="rId33"/>
    <p:sldId id="608" r:id="rId34"/>
    <p:sldId id="661" r:id="rId35"/>
    <p:sldId id="662" r:id="rId36"/>
    <p:sldId id="659" r:id="rId37"/>
    <p:sldId id="535" r:id="rId38"/>
    <p:sldId id="663" r:id="rId39"/>
    <p:sldId id="664" r:id="rId40"/>
    <p:sldId id="593" r:id="rId41"/>
    <p:sldId id="637" r:id="rId42"/>
    <p:sldId id="632" r:id="rId43"/>
    <p:sldId id="609" r:id="rId44"/>
    <p:sldId id="638" r:id="rId45"/>
    <p:sldId id="666" r:id="rId46"/>
    <p:sldId id="640" r:id="rId47"/>
    <p:sldId id="641" r:id="rId48"/>
    <p:sldId id="613" r:id="rId49"/>
    <p:sldId id="665" r:id="rId50"/>
    <p:sldId id="602" r:id="rId51"/>
    <p:sldId id="667" r:id="rId52"/>
  </p:sldIdLst>
  <p:sldSz cx="12192000" cy="6858000"/>
  <p:notesSz cx="6858000" cy="9947275"/>
  <p:defaultTextStyle>
    <a:defPPr>
      <a:defRPr lang="zh-CN"/>
    </a:defPPr>
    <a:lvl1pPr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rgbClr val="133984"/>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rgbClr val="133984"/>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B4"/>
    <a:srgbClr val="04044C"/>
    <a:srgbClr val="002250"/>
    <a:srgbClr val="004098"/>
    <a:srgbClr val="00CCFF"/>
    <a:srgbClr val="CCECFF"/>
    <a:srgbClr val="66FFFF"/>
    <a:srgbClr val="0000CC"/>
    <a:srgbClr val="2E1F7B"/>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341" autoAdjust="0"/>
  </p:normalViewPr>
  <p:slideViewPr>
    <p:cSldViewPr>
      <p:cViewPr varScale="1">
        <p:scale>
          <a:sx n="105" d="100"/>
          <a:sy n="105" d="100"/>
        </p:scale>
        <p:origin x="600" y="114"/>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7" d="100"/>
          <a:sy n="47" d="100"/>
        </p:scale>
        <p:origin x="2788" y="5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diagrams/_rels/data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image" Target="../media/image57.png"/></Relationships>
</file>

<file path=ppt/diagrams/_rels/data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image" Target="../media/image5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108B4-FB06-4B60-98BE-DF627F2CB363}" type="doc">
      <dgm:prSet loTypeId="urn:microsoft.com/office/officeart/2008/layout/AscendingPictureAccentProcess" loCatId="picture" qsTypeId="urn:microsoft.com/office/officeart/2005/8/quickstyle/simple1" qsCatId="simple" csTypeId="urn:microsoft.com/office/officeart/2005/8/colors/accent1_2" csCatId="accent1" phldr="1"/>
      <dgm:spPr/>
      <dgm:t>
        <a:bodyPr/>
        <a:lstStyle/>
        <a:p>
          <a:endParaRPr lang="zh-CN" altLang="en-US"/>
        </a:p>
      </dgm:t>
    </dgm:pt>
    <dgm:pt modelId="{738CEC1E-9AC2-4AA8-ADB2-C42B9366D463}">
      <dgm:prSet phldrT="[文本]"/>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zh-CN" altLang="en-US" dirty="0"/>
            <a:t>第一代 模拟指针式仪表（上世纪</a:t>
          </a:r>
          <a:r>
            <a:rPr lang="en-US" altLang="en-US" dirty="0"/>
            <a:t>50</a:t>
          </a:r>
          <a:r>
            <a:rPr lang="zh-CN" altLang="en-US" dirty="0"/>
            <a:t>年代以前）</a:t>
          </a:r>
        </a:p>
      </dgm:t>
    </dgm:pt>
    <dgm:pt modelId="{2AB79830-9F01-429A-A8DC-E372AFC8C201}" type="parTrans" cxnId="{C7415D8C-FE50-49FF-9242-809A6BB01765}">
      <dgm:prSet/>
      <dgm:spPr/>
      <dgm:t>
        <a:bodyPr/>
        <a:lstStyle/>
        <a:p>
          <a:endParaRPr lang="zh-CN" altLang="en-US"/>
        </a:p>
      </dgm:t>
    </dgm:pt>
    <dgm:pt modelId="{CD111998-2CFC-4527-A7C3-F557645A09A8}" type="sibTrans" cxnId="{C7415D8C-FE50-49FF-9242-809A6BB01765}">
      <dgm:prSet/>
      <dgm:spPr>
        <a:blipFill rotWithShape="1">
          <a:blip xmlns:r="http://schemas.openxmlformats.org/officeDocument/2006/relationships" r:embed="rId1"/>
          <a:stretch>
            <a:fillRect/>
          </a:stretch>
        </a:blipFill>
      </dgm:spPr>
      <dgm:t>
        <a:bodyPr/>
        <a:lstStyle/>
        <a:p>
          <a:endParaRPr lang="zh-CN" altLang="en-US"/>
        </a:p>
      </dgm:t>
    </dgm:pt>
    <dgm:pt modelId="{BE380146-D6A5-41DF-8FAA-B92500C032BA}">
      <dgm:prSet phldrT="[文本]"/>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zh-CN" altLang="en-US" dirty="0"/>
            <a:t>第四代 智能仪器（上世纪</a:t>
          </a:r>
          <a:r>
            <a:rPr lang="en-US" altLang="en-US" dirty="0"/>
            <a:t>80</a:t>
          </a:r>
          <a:r>
            <a:rPr lang="zh-CN" altLang="en-US" dirty="0"/>
            <a:t>年代）</a:t>
          </a:r>
        </a:p>
      </dgm:t>
    </dgm:pt>
    <dgm:pt modelId="{00825523-75AB-499C-8995-67BC94AA8265}" type="parTrans" cxnId="{4B0BC782-B8E8-4F2D-89CC-99F6FE688F9B}">
      <dgm:prSet/>
      <dgm:spPr/>
      <dgm:t>
        <a:bodyPr/>
        <a:lstStyle/>
        <a:p>
          <a:endParaRPr lang="zh-CN" altLang="en-US"/>
        </a:p>
      </dgm:t>
    </dgm:pt>
    <dgm:pt modelId="{2ADB5F13-6E64-4B35-BE97-A9DF4BEAE5D5}" type="sibTrans" cxnId="{4B0BC782-B8E8-4F2D-89CC-99F6FE688F9B}">
      <dgm:prSet/>
      <dgm:spPr>
        <a:blipFill rotWithShape="1">
          <a:blip xmlns:r="http://schemas.openxmlformats.org/officeDocument/2006/relationships" r:embed="rId2"/>
          <a:stretch>
            <a:fillRect/>
          </a:stretch>
        </a:blipFill>
      </dgm:spPr>
      <dgm:t>
        <a:bodyPr/>
        <a:lstStyle/>
        <a:p>
          <a:endParaRPr lang="zh-CN" altLang="en-US"/>
        </a:p>
      </dgm:t>
    </dgm:pt>
    <dgm:pt modelId="{0DED7360-1237-482A-AA49-FA3DDEA33390}">
      <dgm:prSet phldrT="[文本]"/>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zh-CN" altLang="en-US" dirty="0"/>
            <a:t>第五代 虚拟仪器</a:t>
          </a:r>
        </a:p>
      </dgm:t>
    </dgm:pt>
    <dgm:pt modelId="{413F97D2-9C18-4265-B8D0-A64DA571801C}" type="parTrans" cxnId="{92B0F3F1-DB79-48F4-BD4C-79C652634C2A}">
      <dgm:prSet/>
      <dgm:spPr/>
      <dgm:t>
        <a:bodyPr/>
        <a:lstStyle/>
        <a:p>
          <a:endParaRPr lang="zh-CN" altLang="en-US"/>
        </a:p>
      </dgm:t>
    </dgm:pt>
    <dgm:pt modelId="{86C18CE9-7A6C-41FE-995D-D8C0E9076FF7}" type="sibTrans" cxnId="{92B0F3F1-DB79-48F4-BD4C-79C652634C2A}">
      <dgm:prSet/>
      <dgm:spPr>
        <a:blipFill rotWithShape="1">
          <a:blip xmlns:r="http://schemas.openxmlformats.org/officeDocument/2006/relationships" r:embed="rId3"/>
          <a:stretch>
            <a:fillRect/>
          </a:stretch>
        </a:blipFill>
      </dgm:spPr>
      <dgm:t>
        <a:bodyPr/>
        <a:lstStyle/>
        <a:p>
          <a:endParaRPr lang="zh-CN" altLang="en-US"/>
        </a:p>
      </dgm:t>
    </dgm:pt>
    <dgm:pt modelId="{E3C3C40B-23F6-4BB1-A608-BE95F2C67F90}">
      <dgm:prSet custT="1"/>
      <dgm:spPr/>
      <dgm:t>
        <a:bodyPr/>
        <a:lstStyle/>
        <a:p>
          <a:r>
            <a:rPr lang="zh-CN" altLang="en-US" sz="1300" dirty="0"/>
            <a:t>测量结果是依靠偏转指针显示</a:t>
          </a:r>
        </a:p>
      </dgm:t>
    </dgm:pt>
    <dgm:pt modelId="{11FE3B2E-1C38-4863-80CA-94F7BF393EE7}" type="parTrans" cxnId="{65440CBC-2DDA-4EAA-ACD8-8C573CDA3E9E}">
      <dgm:prSet/>
      <dgm:spPr/>
      <dgm:t>
        <a:bodyPr/>
        <a:lstStyle/>
        <a:p>
          <a:endParaRPr lang="zh-CN" altLang="en-US"/>
        </a:p>
      </dgm:t>
    </dgm:pt>
    <dgm:pt modelId="{BB7B9DBE-6876-4634-A3B2-915D5FAAE64D}" type="sibTrans" cxnId="{65440CBC-2DDA-4EAA-ACD8-8C573CDA3E9E}">
      <dgm:prSet/>
      <dgm:spPr/>
      <dgm:t>
        <a:bodyPr/>
        <a:lstStyle/>
        <a:p>
          <a:endParaRPr lang="zh-CN" altLang="en-US"/>
        </a:p>
      </dgm:t>
    </dgm:pt>
    <dgm:pt modelId="{43A77089-D173-467C-B582-35BDAE2C1F93}">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zh-CN" altLang="en-US" dirty="0"/>
            <a:t>第二代 分立电子仪器（上世纪</a:t>
          </a:r>
          <a:r>
            <a:rPr lang="en-US" altLang="en-US" dirty="0"/>
            <a:t>5</a:t>
          </a:r>
          <a:r>
            <a:rPr lang="zh-CN" altLang="en-US" dirty="0"/>
            <a:t>、</a:t>
          </a:r>
          <a:r>
            <a:rPr lang="en-US" altLang="en-US" dirty="0"/>
            <a:t>60</a:t>
          </a:r>
          <a:r>
            <a:rPr lang="zh-CN" altLang="en-US" dirty="0"/>
            <a:t>年代）</a:t>
          </a:r>
        </a:p>
      </dgm:t>
    </dgm:pt>
    <dgm:pt modelId="{C690AFB6-6892-407F-A97C-FF3740DA1761}" type="parTrans" cxnId="{D573C6D1-1771-4C7E-A194-CE165591DCEB}">
      <dgm:prSet/>
      <dgm:spPr/>
      <dgm:t>
        <a:bodyPr/>
        <a:lstStyle/>
        <a:p>
          <a:endParaRPr lang="zh-CN" altLang="en-US"/>
        </a:p>
      </dgm:t>
    </dgm:pt>
    <dgm:pt modelId="{A61A4537-A61E-4207-97C4-7E2B23DD6D83}" type="sibTrans" cxnId="{D573C6D1-1771-4C7E-A194-CE165591DCEB}">
      <dgm:prSet/>
      <dgm:spPr>
        <a:blipFill rotWithShape="1">
          <a:blip xmlns:r="http://schemas.openxmlformats.org/officeDocument/2006/relationships" r:embed="rId4"/>
          <a:stretch>
            <a:fillRect/>
          </a:stretch>
        </a:blipFill>
      </dgm:spPr>
      <dgm:t>
        <a:bodyPr/>
        <a:lstStyle/>
        <a:p>
          <a:endParaRPr lang="zh-CN" altLang="en-US"/>
        </a:p>
      </dgm:t>
    </dgm:pt>
    <dgm:pt modelId="{349AA7B2-435C-4B97-B647-9FF097F6FB06}">
      <dgm:prSet custT="1"/>
      <dgm:spPr/>
      <dgm:t>
        <a:bodyPr/>
        <a:lstStyle/>
        <a:p>
          <a:r>
            <a:rPr lang="zh-CN" altLang="en-US" sz="1300" dirty="0"/>
            <a:t>基于电磁机械式机构，</a:t>
          </a:r>
        </a:p>
      </dgm:t>
    </dgm:pt>
    <dgm:pt modelId="{21268666-AE7E-4CE7-9839-6C46D5FF8974}" type="sibTrans" cxnId="{3BE4DB71-7E1B-4DF9-81FF-C55B8252A255}">
      <dgm:prSet/>
      <dgm:spPr/>
      <dgm:t>
        <a:bodyPr/>
        <a:lstStyle/>
        <a:p>
          <a:endParaRPr lang="zh-CN" altLang="en-US"/>
        </a:p>
      </dgm:t>
    </dgm:pt>
    <dgm:pt modelId="{E80DBF82-57B4-40F1-8493-7FE3207FF4E9}" type="parTrans" cxnId="{3BE4DB71-7E1B-4DF9-81FF-C55B8252A255}">
      <dgm:prSet/>
      <dgm:spPr/>
      <dgm:t>
        <a:bodyPr/>
        <a:lstStyle/>
        <a:p>
          <a:endParaRPr lang="zh-CN" altLang="en-US"/>
        </a:p>
      </dgm:t>
    </dgm:pt>
    <dgm:pt modelId="{A1429DED-73D8-4BB8-AC87-3B3CE5E8B4D1}">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zh-CN" altLang="en-US" dirty="0"/>
            <a:t>第三代 数字式仪表（上世纪</a:t>
          </a:r>
          <a:r>
            <a:rPr lang="en-US" altLang="en-US" dirty="0"/>
            <a:t>70</a:t>
          </a:r>
          <a:r>
            <a:rPr lang="zh-CN" altLang="en-US" dirty="0"/>
            <a:t>年代）</a:t>
          </a:r>
        </a:p>
      </dgm:t>
    </dgm:pt>
    <dgm:pt modelId="{83725B3C-75C5-4ABE-8697-001915BC6A57}" type="parTrans" cxnId="{EE39CE7A-CB86-42E5-BA72-7BFF5E7BB372}">
      <dgm:prSet/>
      <dgm:spPr/>
      <dgm:t>
        <a:bodyPr/>
        <a:lstStyle/>
        <a:p>
          <a:endParaRPr lang="zh-CN" altLang="en-US"/>
        </a:p>
      </dgm:t>
    </dgm:pt>
    <dgm:pt modelId="{E2DE0538-8045-419C-B2C0-224207542161}" type="sibTrans" cxnId="{EE39CE7A-CB86-42E5-BA72-7BFF5E7BB372}">
      <dgm:prSet/>
      <dgm:spPr>
        <a:blipFill rotWithShape="1">
          <a:blip xmlns:r="http://schemas.openxmlformats.org/officeDocument/2006/relationships" r:embed="rId5"/>
          <a:stretch>
            <a:fillRect/>
          </a:stretch>
        </a:blipFill>
      </dgm:spPr>
      <dgm:t>
        <a:bodyPr/>
        <a:lstStyle/>
        <a:p>
          <a:endParaRPr lang="zh-CN" altLang="en-US"/>
        </a:p>
      </dgm:t>
    </dgm:pt>
    <dgm:pt modelId="{FF49443F-21EC-48C2-BB55-E52BAFA10A5D}">
      <dgm:prSet custT="1"/>
      <dgm:spPr/>
      <dgm:t>
        <a:bodyPr/>
        <a:lstStyle/>
        <a:p>
          <a:r>
            <a:rPr lang="zh-CN" altLang="en-US" sz="1300" dirty="0"/>
            <a:t>以电子管，晶体管为基础</a:t>
          </a:r>
        </a:p>
      </dgm:t>
    </dgm:pt>
    <dgm:pt modelId="{99D489E4-1EF1-4A41-97C6-9407AA213BAA}" type="parTrans" cxnId="{5A7BD270-4C6E-47AA-99D2-64E1C2DD0FA2}">
      <dgm:prSet/>
      <dgm:spPr/>
      <dgm:t>
        <a:bodyPr/>
        <a:lstStyle/>
        <a:p>
          <a:endParaRPr lang="zh-CN" altLang="en-US"/>
        </a:p>
      </dgm:t>
    </dgm:pt>
    <dgm:pt modelId="{61055A37-17DB-492C-940D-494A483D316C}" type="sibTrans" cxnId="{5A7BD270-4C6E-47AA-99D2-64E1C2DD0FA2}">
      <dgm:prSet/>
      <dgm:spPr/>
      <dgm:t>
        <a:bodyPr/>
        <a:lstStyle/>
        <a:p>
          <a:endParaRPr lang="zh-CN" altLang="en-US"/>
        </a:p>
      </dgm:t>
    </dgm:pt>
    <dgm:pt modelId="{4FA32CCC-A45A-405E-AA83-35DAC0591A69}">
      <dgm:prSet custT="1"/>
      <dgm:spPr/>
      <dgm:t>
        <a:bodyPr/>
        <a:lstStyle/>
        <a:p>
          <a:r>
            <a:rPr lang="zh-CN" altLang="en-US" sz="1300" dirty="0"/>
            <a:t>采用了电子测量技术测量模拟信号</a:t>
          </a:r>
        </a:p>
      </dgm:t>
    </dgm:pt>
    <dgm:pt modelId="{ACAA7F96-CF8A-437B-9274-6DF968D92EC2}" type="parTrans" cxnId="{68FA9DCA-6D2A-445F-B174-371F67B052B4}">
      <dgm:prSet/>
      <dgm:spPr/>
      <dgm:t>
        <a:bodyPr/>
        <a:lstStyle/>
        <a:p>
          <a:endParaRPr lang="zh-CN" altLang="en-US"/>
        </a:p>
      </dgm:t>
    </dgm:pt>
    <dgm:pt modelId="{5FD4B537-ED08-4BAE-B8C5-181CD547D249}" type="sibTrans" cxnId="{68FA9DCA-6D2A-445F-B174-371F67B052B4}">
      <dgm:prSet/>
      <dgm:spPr/>
      <dgm:t>
        <a:bodyPr/>
        <a:lstStyle/>
        <a:p>
          <a:endParaRPr lang="zh-CN" altLang="en-US"/>
        </a:p>
      </dgm:t>
    </dgm:pt>
    <dgm:pt modelId="{2728A4A0-2812-478F-8327-15DCC5F786F9}" type="pres">
      <dgm:prSet presAssocID="{CD5108B4-FB06-4B60-98BE-DF627F2CB363}" presName="Name0" presStyleCnt="0">
        <dgm:presLayoutVars>
          <dgm:chMax val="7"/>
          <dgm:chPref val="7"/>
          <dgm:dir/>
        </dgm:presLayoutVars>
      </dgm:prSet>
      <dgm:spPr/>
    </dgm:pt>
    <dgm:pt modelId="{B640B8CC-74D8-4F0B-9206-70F2099EE5A3}" type="pres">
      <dgm:prSet presAssocID="{CD5108B4-FB06-4B60-98BE-DF627F2CB363}" presName="dot1" presStyleLbl="alignNode1" presStyleIdx="0" presStyleCnt="15"/>
      <dgm:spPr/>
    </dgm:pt>
    <dgm:pt modelId="{333FEE32-733F-444F-8EF3-FF6493688919}" type="pres">
      <dgm:prSet presAssocID="{CD5108B4-FB06-4B60-98BE-DF627F2CB363}" presName="dot2" presStyleLbl="alignNode1" presStyleIdx="1" presStyleCnt="15"/>
      <dgm:spPr/>
    </dgm:pt>
    <dgm:pt modelId="{97C60E06-6E8E-490E-B485-E536CF46F15E}" type="pres">
      <dgm:prSet presAssocID="{CD5108B4-FB06-4B60-98BE-DF627F2CB363}" presName="dot3" presStyleLbl="alignNode1" presStyleIdx="2" presStyleCnt="15"/>
      <dgm:spPr/>
    </dgm:pt>
    <dgm:pt modelId="{8B203C50-80F6-4F35-8813-E410E9C57FF7}" type="pres">
      <dgm:prSet presAssocID="{CD5108B4-FB06-4B60-98BE-DF627F2CB363}" presName="dot4" presStyleLbl="alignNode1" presStyleIdx="3" presStyleCnt="15"/>
      <dgm:spPr/>
    </dgm:pt>
    <dgm:pt modelId="{CE2C2CE1-8253-4B71-96F9-C571A10E4530}" type="pres">
      <dgm:prSet presAssocID="{CD5108B4-FB06-4B60-98BE-DF627F2CB363}" presName="dot5" presStyleLbl="alignNode1" presStyleIdx="4" presStyleCnt="15"/>
      <dgm:spPr/>
    </dgm:pt>
    <dgm:pt modelId="{712A4C58-33AA-478B-81A6-FF95C80031D0}" type="pres">
      <dgm:prSet presAssocID="{CD5108B4-FB06-4B60-98BE-DF627F2CB363}" presName="dot6" presStyleLbl="alignNode1" presStyleIdx="5" presStyleCnt="15"/>
      <dgm:spPr/>
    </dgm:pt>
    <dgm:pt modelId="{A012A0E0-CB1D-4697-89D6-56E64CA7E469}" type="pres">
      <dgm:prSet presAssocID="{CD5108B4-FB06-4B60-98BE-DF627F2CB363}" presName="dot7" presStyleLbl="alignNode1" presStyleIdx="6" presStyleCnt="15"/>
      <dgm:spPr/>
    </dgm:pt>
    <dgm:pt modelId="{6821F1F3-66A9-4387-9A8E-47C02063C899}" type="pres">
      <dgm:prSet presAssocID="{CD5108B4-FB06-4B60-98BE-DF627F2CB363}" presName="dot8" presStyleLbl="alignNode1" presStyleIdx="7" presStyleCnt="15"/>
      <dgm:spPr/>
    </dgm:pt>
    <dgm:pt modelId="{86BBC530-1DF8-44DF-9EC4-94ABF2109C34}" type="pres">
      <dgm:prSet presAssocID="{CD5108B4-FB06-4B60-98BE-DF627F2CB363}" presName="dotArrow1" presStyleLbl="alignNode1" presStyleIdx="8" presStyleCnt="15"/>
      <dgm:spPr/>
    </dgm:pt>
    <dgm:pt modelId="{AB4C9929-6DB4-4467-8C58-738880C2B0EC}" type="pres">
      <dgm:prSet presAssocID="{CD5108B4-FB06-4B60-98BE-DF627F2CB363}" presName="dotArrow2" presStyleLbl="alignNode1" presStyleIdx="9" presStyleCnt="15"/>
      <dgm:spPr/>
    </dgm:pt>
    <dgm:pt modelId="{298F9F45-6C15-4299-A5B2-371F5B5EB256}" type="pres">
      <dgm:prSet presAssocID="{CD5108B4-FB06-4B60-98BE-DF627F2CB363}" presName="dotArrow3" presStyleLbl="alignNode1" presStyleIdx="10" presStyleCnt="15"/>
      <dgm:spPr/>
    </dgm:pt>
    <dgm:pt modelId="{7DD0AFF4-B1EE-4664-9D7F-600A6769BDA5}" type="pres">
      <dgm:prSet presAssocID="{CD5108B4-FB06-4B60-98BE-DF627F2CB363}" presName="dotArrow4" presStyleLbl="alignNode1" presStyleIdx="11" presStyleCnt="15"/>
      <dgm:spPr/>
    </dgm:pt>
    <dgm:pt modelId="{AB60AECA-E829-4177-8EF9-AE616E201389}" type="pres">
      <dgm:prSet presAssocID="{CD5108B4-FB06-4B60-98BE-DF627F2CB363}" presName="dotArrow5" presStyleLbl="alignNode1" presStyleIdx="12" presStyleCnt="15"/>
      <dgm:spPr/>
    </dgm:pt>
    <dgm:pt modelId="{09B858B3-FA92-4513-8277-C0932B2B0694}" type="pres">
      <dgm:prSet presAssocID="{CD5108B4-FB06-4B60-98BE-DF627F2CB363}" presName="dotArrow6" presStyleLbl="alignNode1" presStyleIdx="13" presStyleCnt="15"/>
      <dgm:spPr/>
    </dgm:pt>
    <dgm:pt modelId="{602C50BB-3402-4BC9-909F-4396B6AD2FFA}" type="pres">
      <dgm:prSet presAssocID="{CD5108B4-FB06-4B60-98BE-DF627F2CB363}" presName="dotArrow7" presStyleLbl="alignNode1" presStyleIdx="14" presStyleCnt="15"/>
      <dgm:spPr/>
    </dgm:pt>
    <dgm:pt modelId="{B1E34274-F3D1-40C3-9A69-AEF91947CD3C}" type="pres">
      <dgm:prSet presAssocID="{738CEC1E-9AC2-4AA8-ADB2-C42B9366D463}" presName="parTx1" presStyleLbl="node1" presStyleIdx="0" presStyleCnt="5"/>
      <dgm:spPr/>
    </dgm:pt>
    <dgm:pt modelId="{391B4F0D-85C4-4E5C-9F12-DCBFF95760F6}" type="pres">
      <dgm:prSet presAssocID="{738CEC1E-9AC2-4AA8-ADB2-C42B9366D463}" presName="desTx1" presStyleLbl="revTx" presStyleIdx="0" presStyleCnt="2">
        <dgm:presLayoutVars>
          <dgm:bulletEnabled val="1"/>
        </dgm:presLayoutVars>
      </dgm:prSet>
      <dgm:spPr/>
    </dgm:pt>
    <dgm:pt modelId="{CD4E7538-9C20-4D90-9363-AE6B3C71818A}" type="pres">
      <dgm:prSet presAssocID="{CD111998-2CFC-4527-A7C3-F557645A09A8}" presName="picture1" presStyleCnt="0"/>
      <dgm:spPr/>
    </dgm:pt>
    <dgm:pt modelId="{29F938DF-BC63-4B73-9EF4-2A6B0D65FCBC}" type="pres">
      <dgm:prSet presAssocID="{CD111998-2CFC-4527-A7C3-F557645A09A8}" presName="imageRepeatNode" presStyleLbl="fgImgPlace1" presStyleIdx="0" presStyleCnt="5"/>
      <dgm:spPr/>
    </dgm:pt>
    <dgm:pt modelId="{26C0C168-8640-4D91-B508-137F75ADEAAB}" type="pres">
      <dgm:prSet presAssocID="{43A77089-D173-467C-B582-35BDAE2C1F93}" presName="parTx2" presStyleLbl="node1" presStyleIdx="1" presStyleCnt="5"/>
      <dgm:spPr/>
    </dgm:pt>
    <dgm:pt modelId="{9E7475A4-1B7D-49B9-B8DC-6511FC7B9AE8}" type="pres">
      <dgm:prSet presAssocID="{43A77089-D173-467C-B582-35BDAE2C1F93}" presName="desTx2" presStyleLbl="revTx" presStyleIdx="1" presStyleCnt="2">
        <dgm:presLayoutVars>
          <dgm:bulletEnabled val="1"/>
        </dgm:presLayoutVars>
      </dgm:prSet>
      <dgm:spPr/>
    </dgm:pt>
    <dgm:pt modelId="{DE80CA37-CF72-4D45-AAE9-6215AE9AC2CF}" type="pres">
      <dgm:prSet presAssocID="{A61A4537-A61E-4207-97C4-7E2B23DD6D83}" presName="picture2" presStyleCnt="0"/>
      <dgm:spPr/>
    </dgm:pt>
    <dgm:pt modelId="{4494099E-2E12-4E7C-B13D-6F5F7678A6E1}" type="pres">
      <dgm:prSet presAssocID="{A61A4537-A61E-4207-97C4-7E2B23DD6D83}" presName="imageRepeatNode" presStyleLbl="fgImgPlace1" presStyleIdx="1" presStyleCnt="5"/>
      <dgm:spPr/>
    </dgm:pt>
    <dgm:pt modelId="{6F4F0371-2E1E-4E23-8076-FA38441CD6D2}" type="pres">
      <dgm:prSet presAssocID="{A1429DED-73D8-4BB8-AC87-3B3CE5E8B4D1}" presName="parTx3" presStyleLbl="node1" presStyleIdx="2" presStyleCnt="5"/>
      <dgm:spPr/>
    </dgm:pt>
    <dgm:pt modelId="{26BA987A-A9FA-4E7C-AC68-314326EBBC6E}" type="pres">
      <dgm:prSet presAssocID="{E2DE0538-8045-419C-B2C0-224207542161}" presName="picture3" presStyleCnt="0"/>
      <dgm:spPr/>
    </dgm:pt>
    <dgm:pt modelId="{577E958D-DFC5-4864-B369-9A142AA955FE}" type="pres">
      <dgm:prSet presAssocID="{E2DE0538-8045-419C-B2C0-224207542161}" presName="imageRepeatNode" presStyleLbl="fgImgPlace1" presStyleIdx="2" presStyleCnt="5"/>
      <dgm:spPr/>
    </dgm:pt>
    <dgm:pt modelId="{9E9502FB-A850-42A4-A0ED-3B4C2A62D98C}" type="pres">
      <dgm:prSet presAssocID="{BE380146-D6A5-41DF-8FAA-B92500C032BA}" presName="parTx4" presStyleLbl="node1" presStyleIdx="3" presStyleCnt="5"/>
      <dgm:spPr/>
    </dgm:pt>
    <dgm:pt modelId="{26882BFB-07E6-4C68-BEBD-38B023292CF1}" type="pres">
      <dgm:prSet presAssocID="{2ADB5F13-6E64-4B35-BE97-A9DF4BEAE5D5}" presName="picture4" presStyleCnt="0"/>
      <dgm:spPr/>
    </dgm:pt>
    <dgm:pt modelId="{C5B41531-F5A6-4A6F-9B79-0D1F64CE6BD4}" type="pres">
      <dgm:prSet presAssocID="{2ADB5F13-6E64-4B35-BE97-A9DF4BEAE5D5}" presName="imageRepeatNode" presStyleLbl="fgImgPlace1" presStyleIdx="3" presStyleCnt="5"/>
      <dgm:spPr/>
    </dgm:pt>
    <dgm:pt modelId="{CA32FE2B-90ED-4CB6-8F89-AAAA4A1D1878}" type="pres">
      <dgm:prSet presAssocID="{0DED7360-1237-482A-AA49-FA3DDEA33390}" presName="parTx5" presStyleLbl="node1" presStyleIdx="4" presStyleCnt="5"/>
      <dgm:spPr/>
    </dgm:pt>
    <dgm:pt modelId="{4A16467D-D0BA-4988-81DD-1C62860A2A43}" type="pres">
      <dgm:prSet presAssocID="{86C18CE9-7A6C-41FE-995D-D8C0E9076FF7}" presName="picture5" presStyleCnt="0"/>
      <dgm:spPr/>
    </dgm:pt>
    <dgm:pt modelId="{18BD5234-7EE4-45D2-A1B9-2449C976DD96}" type="pres">
      <dgm:prSet presAssocID="{86C18CE9-7A6C-41FE-995D-D8C0E9076FF7}" presName="imageRepeatNode" presStyleLbl="fgImgPlace1" presStyleIdx="4" presStyleCnt="5"/>
      <dgm:spPr/>
    </dgm:pt>
  </dgm:ptLst>
  <dgm:cxnLst>
    <dgm:cxn modelId="{1F3B1313-9F6A-42FF-BCD4-EDEFF19EC40F}" type="presOf" srcId="{A1429DED-73D8-4BB8-AC87-3B3CE5E8B4D1}" destId="{6F4F0371-2E1E-4E23-8076-FA38441CD6D2}" srcOrd="0" destOrd="0" presId="urn:microsoft.com/office/officeart/2008/layout/AscendingPictureAccentProcess"/>
    <dgm:cxn modelId="{0B16261C-FADC-48E9-8FEB-0CCAD0BEB89F}" type="presOf" srcId="{2ADB5F13-6E64-4B35-BE97-A9DF4BEAE5D5}" destId="{C5B41531-F5A6-4A6F-9B79-0D1F64CE6BD4}" srcOrd="0" destOrd="0" presId="urn:microsoft.com/office/officeart/2008/layout/AscendingPictureAccentProcess"/>
    <dgm:cxn modelId="{461EED34-CFB6-4B4F-8282-6DA65FD7EE40}" type="presOf" srcId="{CD111998-2CFC-4527-A7C3-F557645A09A8}" destId="{29F938DF-BC63-4B73-9EF4-2A6B0D65FCBC}" srcOrd="0" destOrd="0" presId="urn:microsoft.com/office/officeart/2008/layout/AscendingPictureAccentProcess"/>
    <dgm:cxn modelId="{CE17EB35-479F-4F74-951D-8599F808F560}" type="presOf" srcId="{E3C3C40B-23F6-4BB1-A608-BE95F2C67F90}" destId="{391B4F0D-85C4-4E5C-9F12-DCBFF95760F6}" srcOrd="0" destOrd="1" presId="urn:microsoft.com/office/officeart/2008/layout/AscendingPictureAccentProcess"/>
    <dgm:cxn modelId="{C6657463-D090-4652-9FCF-58B0211E0FCB}" type="presOf" srcId="{43A77089-D173-467C-B582-35BDAE2C1F93}" destId="{26C0C168-8640-4D91-B508-137F75ADEAAB}" srcOrd="0" destOrd="0" presId="urn:microsoft.com/office/officeart/2008/layout/AscendingPictureAccentProcess"/>
    <dgm:cxn modelId="{A2557945-A915-4B89-80A1-2DF46B2FD7A4}" type="presOf" srcId="{86C18CE9-7A6C-41FE-995D-D8C0E9076FF7}" destId="{18BD5234-7EE4-45D2-A1B9-2449C976DD96}" srcOrd="0" destOrd="0" presId="urn:microsoft.com/office/officeart/2008/layout/AscendingPictureAccentProcess"/>
    <dgm:cxn modelId="{05BB9C47-C414-41DB-B862-A9185CD7CE30}" type="presOf" srcId="{349AA7B2-435C-4B97-B647-9FF097F6FB06}" destId="{391B4F0D-85C4-4E5C-9F12-DCBFF95760F6}" srcOrd="0" destOrd="0" presId="urn:microsoft.com/office/officeart/2008/layout/AscendingPictureAccentProcess"/>
    <dgm:cxn modelId="{89528F48-C96A-4B56-BD3B-8F55B6727DA8}" type="presOf" srcId="{A61A4537-A61E-4207-97C4-7E2B23DD6D83}" destId="{4494099E-2E12-4E7C-B13D-6F5F7678A6E1}" srcOrd="0" destOrd="0" presId="urn:microsoft.com/office/officeart/2008/layout/AscendingPictureAccentProcess"/>
    <dgm:cxn modelId="{A1F7826B-CA77-416F-ADE1-77E612DD9F5D}" type="presOf" srcId="{BE380146-D6A5-41DF-8FAA-B92500C032BA}" destId="{9E9502FB-A850-42A4-A0ED-3B4C2A62D98C}" srcOrd="0" destOrd="0" presId="urn:microsoft.com/office/officeart/2008/layout/AscendingPictureAccentProcess"/>
    <dgm:cxn modelId="{72CF434E-2E3F-40E7-8758-4BC02AA6F4D1}" type="presOf" srcId="{FF49443F-21EC-48C2-BB55-E52BAFA10A5D}" destId="{9E7475A4-1B7D-49B9-B8DC-6511FC7B9AE8}" srcOrd="0" destOrd="0" presId="urn:microsoft.com/office/officeart/2008/layout/AscendingPictureAccentProcess"/>
    <dgm:cxn modelId="{5A7BD270-4C6E-47AA-99D2-64E1C2DD0FA2}" srcId="{43A77089-D173-467C-B582-35BDAE2C1F93}" destId="{FF49443F-21EC-48C2-BB55-E52BAFA10A5D}" srcOrd="0" destOrd="0" parTransId="{99D489E4-1EF1-4A41-97C6-9407AA213BAA}" sibTransId="{61055A37-17DB-492C-940D-494A483D316C}"/>
    <dgm:cxn modelId="{3BE4DB71-7E1B-4DF9-81FF-C55B8252A255}" srcId="{738CEC1E-9AC2-4AA8-ADB2-C42B9366D463}" destId="{349AA7B2-435C-4B97-B647-9FF097F6FB06}" srcOrd="0" destOrd="0" parTransId="{E80DBF82-57B4-40F1-8493-7FE3207FF4E9}" sibTransId="{21268666-AE7E-4CE7-9839-6C46D5FF8974}"/>
    <dgm:cxn modelId="{EE39CE7A-CB86-42E5-BA72-7BFF5E7BB372}" srcId="{CD5108B4-FB06-4B60-98BE-DF627F2CB363}" destId="{A1429DED-73D8-4BB8-AC87-3B3CE5E8B4D1}" srcOrd="2" destOrd="0" parTransId="{83725B3C-75C5-4ABE-8697-001915BC6A57}" sibTransId="{E2DE0538-8045-419C-B2C0-224207542161}"/>
    <dgm:cxn modelId="{BD17877B-B01C-4B71-997E-1F48C4C2E81B}" type="presOf" srcId="{0DED7360-1237-482A-AA49-FA3DDEA33390}" destId="{CA32FE2B-90ED-4CB6-8F89-AAAA4A1D1878}" srcOrd="0" destOrd="0" presId="urn:microsoft.com/office/officeart/2008/layout/AscendingPictureAccentProcess"/>
    <dgm:cxn modelId="{4B0BC782-B8E8-4F2D-89CC-99F6FE688F9B}" srcId="{CD5108B4-FB06-4B60-98BE-DF627F2CB363}" destId="{BE380146-D6A5-41DF-8FAA-B92500C032BA}" srcOrd="3" destOrd="0" parTransId="{00825523-75AB-499C-8995-67BC94AA8265}" sibTransId="{2ADB5F13-6E64-4B35-BE97-A9DF4BEAE5D5}"/>
    <dgm:cxn modelId="{F7D81C89-A955-4D17-A8C6-31790792CF73}" type="presOf" srcId="{E2DE0538-8045-419C-B2C0-224207542161}" destId="{577E958D-DFC5-4864-B369-9A142AA955FE}" srcOrd="0" destOrd="0" presId="urn:microsoft.com/office/officeart/2008/layout/AscendingPictureAccentProcess"/>
    <dgm:cxn modelId="{C7415D8C-FE50-49FF-9242-809A6BB01765}" srcId="{CD5108B4-FB06-4B60-98BE-DF627F2CB363}" destId="{738CEC1E-9AC2-4AA8-ADB2-C42B9366D463}" srcOrd="0" destOrd="0" parTransId="{2AB79830-9F01-429A-A8DC-E372AFC8C201}" sibTransId="{CD111998-2CFC-4527-A7C3-F557645A09A8}"/>
    <dgm:cxn modelId="{65440CBC-2DDA-4EAA-ACD8-8C573CDA3E9E}" srcId="{738CEC1E-9AC2-4AA8-ADB2-C42B9366D463}" destId="{E3C3C40B-23F6-4BB1-A608-BE95F2C67F90}" srcOrd="1" destOrd="0" parTransId="{11FE3B2E-1C38-4863-80CA-94F7BF393EE7}" sibTransId="{BB7B9DBE-6876-4634-A3B2-915D5FAAE64D}"/>
    <dgm:cxn modelId="{68FA9DCA-6D2A-445F-B174-371F67B052B4}" srcId="{43A77089-D173-467C-B582-35BDAE2C1F93}" destId="{4FA32CCC-A45A-405E-AA83-35DAC0591A69}" srcOrd="1" destOrd="0" parTransId="{ACAA7F96-CF8A-437B-9274-6DF968D92EC2}" sibTransId="{5FD4B537-ED08-4BAE-B8C5-181CD547D249}"/>
    <dgm:cxn modelId="{6EAE10CB-7DBD-489F-9E8C-00867DAC4F02}" type="presOf" srcId="{4FA32CCC-A45A-405E-AA83-35DAC0591A69}" destId="{9E7475A4-1B7D-49B9-B8DC-6511FC7B9AE8}" srcOrd="0" destOrd="1" presId="urn:microsoft.com/office/officeart/2008/layout/AscendingPictureAccentProcess"/>
    <dgm:cxn modelId="{D573C6D1-1771-4C7E-A194-CE165591DCEB}" srcId="{CD5108B4-FB06-4B60-98BE-DF627F2CB363}" destId="{43A77089-D173-467C-B582-35BDAE2C1F93}" srcOrd="1" destOrd="0" parTransId="{C690AFB6-6892-407F-A97C-FF3740DA1761}" sibTransId="{A61A4537-A61E-4207-97C4-7E2B23DD6D83}"/>
    <dgm:cxn modelId="{4679D3D4-6660-4C7F-B6B8-2E4D7BF58E44}" type="presOf" srcId="{738CEC1E-9AC2-4AA8-ADB2-C42B9366D463}" destId="{B1E34274-F3D1-40C3-9A69-AEF91947CD3C}" srcOrd="0" destOrd="0" presId="urn:microsoft.com/office/officeart/2008/layout/AscendingPictureAccentProcess"/>
    <dgm:cxn modelId="{92B0F3F1-DB79-48F4-BD4C-79C652634C2A}" srcId="{CD5108B4-FB06-4B60-98BE-DF627F2CB363}" destId="{0DED7360-1237-482A-AA49-FA3DDEA33390}" srcOrd="4" destOrd="0" parTransId="{413F97D2-9C18-4265-B8D0-A64DA571801C}" sibTransId="{86C18CE9-7A6C-41FE-995D-D8C0E9076FF7}"/>
    <dgm:cxn modelId="{DF4986FB-055A-427B-BEE0-04E9B1CE10EA}" type="presOf" srcId="{CD5108B4-FB06-4B60-98BE-DF627F2CB363}" destId="{2728A4A0-2812-478F-8327-15DCC5F786F9}" srcOrd="0" destOrd="0" presId="urn:microsoft.com/office/officeart/2008/layout/AscendingPictureAccentProcess"/>
    <dgm:cxn modelId="{A25F5C7B-CD83-4787-A2D4-D7C722F22E3A}" type="presParOf" srcId="{2728A4A0-2812-478F-8327-15DCC5F786F9}" destId="{B640B8CC-74D8-4F0B-9206-70F2099EE5A3}" srcOrd="0" destOrd="0" presId="urn:microsoft.com/office/officeart/2008/layout/AscendingPictureAccentProcess"/>
    <dgm:cxn modelId="{D4433B0F-7C97-44BF-AEA3-E3BA1A6E8C13}" type="presParOf" srcId="{2728A4A0-2812-478F-8327-15DCC5F786F9}" destId="{333FEE32-733F-444F-8EF3-FF6493688919}" srcOrd="1" destOrd="0" presId="urn:microsoft.com/office/officeart/2008/layout/AscendingPictureAccentProcess"/>
    <dgm:cxn modelId="{848AF99D-9D16-43E0-99CF-F67BF919E278}" type="presParOf" srcId="{2728A4A0-2812-478F-8327-15DCC5F786F9}" destId="{97C60E06-6E8E-490E-B485-E536CF46F15E}" srcOrd="2" destOrd="0" presId="urn:microsoft.com/office/officeart/2008/layout/AscendingPictureAccentProcess"/>
    <dgm:cxn modelId="{7A6779EE-7177-4EB1-9D99-5C10E5CDC5ED}" type="presParOf" srcId="{2728A4A0-2812-478F-8327-15DCC5F786F9}" destId="{8B203C50-80F6-4F35-8813-E410E9C57FF7}" srcOrd="3" destOrd="0" presId="urn:microsoft.com/office/officeart/2008/layout/AscendingPictureAccentProcess"/>
    <dgm:cxn modelId="{0C103FE5-0196-4277-9BBA-B93E977FD5CA}" type="presParOf" srcId="{2728A4A0-2812-478F-8327-15DCC5F786F9}" destId="{CE2C2CE1-8253-4B71-96F9-C571A10E4530}" srcOrd="4" destOrd="0" presId="urn:microsoft.com/office/officeart/2008/layout/AscendingPictureAccentProcess"/>
    <dgm:cxn modelId="{3A0D0DFA-D2BF-4208-8C92-1E9DA9F9AAE7}" type="presParOf" srcId="{2728A4A0-2812-478F-8327-15DCC5F786F9}" destId="{712A4C58-33AA-478B-81A6-FF95C80031D0}" srcOrd="5" destOrd="0" presId="urn:microsoft.com/office/officeart/2008/layout/AscendingPictureAccentProcess"/>
    <dgm:cxn modelId="{426D47BF-E976-4BD0-8E54-B9A416DDE385}" type="presParOf" srcId="{2728A4A0-2812-478F-8327-15DCC5F786F9}" destId="{A012A0E0-CB1D-4697-89D6-56E64CA7E469}" srcOrd="6" destOrd="0" presId="urn:microsoft.com/office/officeart/2008/layout/AscendingPictureAccentProcess"/>
    <dgm:cxn modelId="{9D86E2D5-F3E8-4713-BE3D-0EB5769A0A9C}" type="presParOf" srcId="{2728A4A0-2812-478F-8327-15DCC5F786F9}" destId="{6821F1F3-66A9-4387-9A8E-47C02063C899}" srcOrd="7" destOrd="0" presId="urn:microsoft.com/office/officeart/2008/layout/AscendingPictureAccentProcess"/>
    <dgm:cxn modelId="{E3876787-975F-4FEE-937B-21DBAFDF97D9}" type="presParOf" srcId="{2728A4A0-2812-478F-8327-15DCC5F786F9}" destId="{86BBC530-1DF8-44DF-9EC4-94ABF2109C34}" srcOrd="8" destOrd="0" presId="urn:microsoft.com/office/officeart/2008/layout/AscendingPictureAccentProcess"/>
    <dgm:cxn modelId="{636D75AC-6147-40E5-AB1E-52C7D2398374}" type="presParOf" srcId="{2728A4A0-2812-478F-8327-15DCC5F786F9}" destId="{AB4C9929-6DB4-4467-8C58-738880C2B0EC}" srcOrd="9" destOrd="0" presId="urn:microsoft.com/office/officeart/2008/layout/AscendingPictureAccentProcess"/>
    <dgm:cxn modelId="{2043F404-32E7-4C07-9B4D-59335223EF92}" type="presParOf" srcId="{2728A4A0-2812-478F-8327-15DCC5F786F9}" destId="{298F9F45-6C15-4299-A5B2-371F5B5EB256}" srcOrd="10" destOrd="0" presId="urn:microsoft.com/office/officeart/2008/layout/AscendingPictureAccentProcess"/>
    <dgm:cxn modelId="{4E523D54-4ED7-4C58-B421-A3746D8D7E08}" type="presParOf" srcId="{2728A4A0-2812-478F-8327-15DCC5F786F9}" destId="{7DD0AFF4-B1EE-4664-9D7F-600A6769BDA5}" srcOrd="11" destOrd="0" presId="urn:microsoft.com/office/officeart/2008/layout/AscendingPictureAccentProcess"/>
    <dgm:cxn modelId="{92173009-635B-46B3-BAC1-2F3731161B9A}" type="presParOf" srcId="{2728A4A0-2812-478F-8327-15DCC5F786F9}" destId="{AB60AECA-E829-4177-8EF9-AE616E201389}" srcOrd="12" destOrd="0" presId="urn:microsoft.com/office/officeart/2008/layout/AscendingPictureAccentProcess"/>
    <dgm:cxn modelId="{D1BECF33-AC37-49E5-988F-8CA2F021664D}" type="presParOf" srcId="{2728A4A0-2812-478F-8327-15DCC5F786F9}" destId="{09B858B3-FA92-4513-8277-C0932B2B0694}" srcOrd="13" destOrd="0" presId="urn:microsoft.com/office/officeart/2008/layout/AscendingPictureAccentProcess"/>
    <dgm:cxn modelId="{893BC224-9200-475C-8E67-60B16782C4ED}" type="presParOf" srcId="{2728A4A0-2812-478F-8327-15DCC5F786F9}" destId="{602C50BB-3402-4BC9-909F-4396B6AD2FFA}" srcOrd="14" destOrd="0" presId="urn:microsoft.com/office/officeart/2008/layout/AscendingPictureAccentProcess"/>
    <dgm:cxn modelId="{0B554350-D0F5-4EBA-8ECA-1DEBE2781334}" type="presParOf" srcId="{2728A4A0-2812-478F-8327-15DCC5F786F9}" destId="{B1E34274-F3D1-40C3-9A69-AEF91947CD3C}" srcOrd="15" destOrd="0" presId="urn:microsoft.com/office/officeart/2008/layout/AscendingPictureAccentProcess"/>
    <dgm:cxn modelId="{D41B992A-A9E5-4F64-B9AE-396E72E29006}" type="presParOf" srcId="{2728A4A0-2812-478F-8327-15DCC5F786F9}" destId="{391B4F0D-85C4-4E5C-9F12-DCBFF95760F6}" srcOrd="16" destOrd="0" presId="urn:microsoft.com/office/officeart/2008/layout/AscendingPictureAccentProcess"/>
    <dgm:cxn modelId="{66F98C3F-DB29-4761-BD1B-B4D5D1319547}" type="presParOf" srcId="{2728A4A0-2812-478F-8327-15DCC5F786F9}" destId="{CD4E7538-9C20-4D90-9363-AE6B3C71818A}" srcOrd="17" destOrd="0" presId="urn:microsoft.com/office/officeart/2008/layout/AscendingPictureAccentProcess"/>
    <dgm:cxn modelId="{74A8A55E-9907-4C29-94E2-453493CE8BEC}" type="presParOf" srcId="{CD4E7538-9C20-4D90-9363-AE6B3C71818A}" destId="{29F938DF-BC63-4B73-9EF4-2A6B0D65FCBC}" srcOrd="0" destOrd="0" presId="urn:microsoft.com/office/officeart/2008/layout/AscendingPictureAccentProcess"/>
    <dgm:cxn modelId="{1A8E852D-A391-4F4E-BE7C-EF3EDBA03D87}" type="presParOf" srcId="{2728A4A0-2812-478F-8327-15DCC5F786F9}" destId="{26C0C168-8640-4D91-B508-137F75ADEAAB}" srcOrd="18" destOrd="0" presId="urn:microsoft.com/office/officeart/2008/layout/AscendingPictureAccentProcess"/>
    <dgm:cxn modelId="{EAA55E5E-9103-4654-AA8B-119F3DBE0BA1}" type="presParOf" srcId="{2728A4A0-2812-478F-8327-15DCC5F786F9}" destId="{9E7475A4-1B7D-49B9-B8DC-6511FC7B9AE8}" srcOrd="19" destOrd="0" presId="urn:microsoft.com/office/officeart/2008/layout/AscendingPictureAccentProcess"/>
    <dgm:cxn modelId="{4154E9E0-B732-43FD-AF01-8F7181CFE0D1}" type="presParOf" srcId="{2728A4A0-2812-478F-8327-15DCC5F786F9}" destId="{DE80CA37-CF72-4D45-AAE9-6215AE9AC2CF}" srcOrd="20" destOrd="0" presId="urn:microsoft.com/office/officeart/2008/layout/AscendingPictureAccentProcess"/>
    <dgm:cxn modelId="{76318313-B86C-4D6C-BEFA-B7954331046F}" type="presParOf" srcId="{DE80CA37-CF72-4D45-AAE9-6215AE9AC2CF}" destId="{4494099E-2E12-4E7C-B13D-6F5F7678A6E1}" srcOrd="0" destOrd="0" presId="urn:microsoft.com/office/officeart/2008/layout/AscendingPictureAccentProcess"/>
    <dgm:cxn modelId="{82020E4F-D7B1-4FED-9A49-E75215DF1615}" type="presParOf" srcId="{2728A4A0-2812-478F-8327-15DCC5F786F9}" destId="{6F4F0371-2E1E-4E23-8076-FA38441CD6D2}" srcOrd="21" destOrd="0" presId="urn:microsoft.com/office/officeart/2008/layout/AscendingPictureAccentProcess"/>
    <dgm:cxn modelId="{D022A84B-2FC6-426D-9B58-A2514307F241}" type="presParOf" srcId="{2728A4A0-2812-478F-8327-15DCC5F786F9}" destId="{26BA987A-A9FA-4E7C-AC68-314326EBBC6E}" srcOrd="22" destOrd="0" presId="urn:microsoft.com/office/officeart/2008/layout/AscendingPictureAccentProcess"/>
    <dgm:cxn modelId="{2285DF4C-EA67-4D3C-BA4C-B25A3CC1AACA}" type="presParOf" srcId="{26BA987A-A9FA-4E7C-AC68-314326EBBC6E}" destId="{577E958D-DFC5-4864-B369-9A142AA955FE}" srcOrd="0" destOrd="0" presId="urn:microsoft.com/office/officeart/2008/layout/AscendingPictureAccentProcess"/>
    <dgm:cxn modelId="{C4FDA1F1-6E54-4A9B-961F-9F8E45C67121}" type="presParOf" srcId="{2728A4A0-2812-478F-8327-15DCC5F786F9}" destId="{9E9502FB-A850-42A4-A0ED-3B4C2A62D98C}" srcOrd="23" destOrd="0" presId="urn:microsoft.com/office/officeart/2008/layout/AscendingPictureAccentProcess"/>
    <dgm:cxn modelId="{2B7773C4-2A02-410E-BF9D-410F30C561AC}" type="presParOf" srcId="{2728A4A0-2812-478F-8327-15DCC5F786F9}" destId="{26882BFB-07E6-4C68-BEBD-38B023292CF1}" srcOrd="24" destOrd="0" presId="urn:microsoft.com/office/officeart/2008/layout/AscendingPictureAccentProcess"/>
    <dgm:cxn modelId="{2AA6E383-7427-48D1-B6C2-DE8DC67A24E3}" type="presParOf" srcId="{26882BFB-07E6-4C68-BEBD-38B023292CF1}" destId="{C5B41531-F5A6-4A6F-9B79-0D1F64CE6BD4}" srcOrd="0" destOrd="0" presId="urn:microsoft.com/office/officeart/2008/layout/AscendingPictureAccentProcess"/>
    <dgm:cxn modelId="{76F0CE15-7827-46B2-AB0A-CE96BE4BF9E8}" type="presParOf" srcId="{2728A4A0-2812-478F-8327-15DCC5F786F9}" destId="{CA32FE2B-90ED-4CB6-8F89-AAAA4A1D1878}" srcOrd="25" destOrd="0" presId="urn:microsoft.com/office/officeart/2008/layout/AscendingPictureAccentProcess"/>
    <dgm:cxn modelId="{6C3EE351-82C1-44E9-9E11-019997E78D80}" type="presParOf" srcId="{2728A4A0-2812-478F-8327-15DCC5F786F9}" destId="{4A16467D-D0BA-4988-81DD-1C62860A2A43}" srcOrd="26" destOrd="0" presId="urn:microsoft.com/office/officeart/2008/layout/AscendingPictureAccentProcess"/>
    <dgm:cxn modelId="{8FA4AE0F-5C2A-420F-93AB-9009405D1722}" type="presParOf" srcId="{4A16467D-D0BA-4988-81DD-1C62860A2A43}" destId="{18BD5234-7EE4-45D2-A1B9-2449C976DD96}"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DFDBF-85A6-43AF-A152-220D09EB05F7}" type="doc">
      <dgm:prSet loTypeId="urn:microsoft.com/office/officeart/2005/8/layout/vList6" loCatId="list" qsTypeId="urn:microsoft.com/office/officeart/2009/2/quickstyle/3d8" qsCatId="3D" csTypeId="urn:microsoft.com/office/officeart/2005/8/colors/accent1_2" csCatId="accent1" phldr="1"/>
      <dgm:spPr>
        <a:scene3d>
          <a:camera prst="isometricOffAxis1Right" zoom="82000"/>
          <a:lightRig rig="harsh" dir="t">
            <a:rot lat="0" lon="0" rev="3000000"/>
          </a:lightRig>
        </a:scene3d>
      </dgm:spPr>
      <dgm:t>
        <a:bodyPr/>
        <a:lstStyle/>
        <a:p>
          <a:endParaRPr lang="zh-CN" altLang="en-US"/>
        </a:p>
      </dgm:t>
    </dgm:pt>
    <dgm:pt modelId="{40EF6FE1-5D78-4F91-9327-0C62A02608D9}">
      <dgm:prSet/>
      <dgm:spPr/>
      <dgm:t>
        <a:bodyPr/>
        <a:lstStyle/>
        <a:p>
          <a:pPr rtl="0"/>
          <a:r>
            <a:rPr lang="zh-CN" dirty="0"/>
            <a:t>测量技术的发展趋势</a:t>
          </a:r>
        </a:p>
      </dgm:t>
    </dgm:pt>
    <dgm:pt modelId="{903595C5-F9D5-4FCE-9E04-4E38783A29F9}" type="parTrans" cxnId="{C8E30E73-3750-4E2B-9C74-842EBA814F22}">
      <dgm:prSet/>
      <dgm:spPr/>
      <dgm:t>
        <a:bodyPr/>
        <a:lstStyle/>
        <a:p>
          <a:endParaRPr lang="zh-CN" altLang="en-US"/>
        </a:p>
      </dgm:t>
    </dgm:pt>
    <dgm:pt modelId="{55F514B6-060C-485B-AC6C-AA9D212016FB}" type="sibTrans" cxnId="{C8E30E73-3750-4E2B-9C74-842EBA814F22}">
      <dgm:prSet/>
      <dgm:spPr/>
      <dgm:t>
        <a:bodyPr/>
        <a:lstStyle/>
        <a:p>
          <a:endParaRPr lang="zh-CN" altLang="en-US"/>
        </a:p>
      </dgm:t>
    </dgm:pt>
    <dgm:pt modelId="{5AA1B91C-A90B-47D5-9E3F-62898D0BA75B}">
      <dgm:prSet/>
      <dgm:spPr>
        <a:ln>
          <a:noFill/>
        </a:ln>
        <a:effectLst>
          <a:outerShdw blurRad="225425" dist="50800" dir="5220000" algn="ctr">
            <a:srgbClr val="000000">
              <a:alpha val="33000"/>
            </a:srgbClr>
          </a:outerShdw>
        </a:effectLst>
        <a:sp3d z="-152400" extrusionH="254000" contourW="19050">
          <a:bevelT w="82550" h="44450" prst="angle"/>
          <a:bevelB w="82550" h="44450" prst="angle"/>
          <a:contourClr>
            <a:srgbClr val="FFFFFF"/>
          </a:contourClr>
        </a:sp3d>
      </dgm:spPr>
      <dgm:t>
        <a:bodyPr/>
        <a:lstStyle/>
        <a:p>
          <a:pPr rtl="0"/>
          <a:r>
            <a:rPr lang="zh-CN"/>
            <a:t>智能化</a:t>
          </a:r>
        </a:p>
      </dgm:t>
    </dgm:pt>
    <dgm:pt modelId="{5BDA77EC-29C9-4AC5-B813-2CBE41890C96}" type="parTrans" cxnId="{5E3C7492-AECA-43F6-910C-F45E2FDE9D65}">
      <dgm:prSet/>
      <dgm:spPr/>
      <dgm:t>
        <a:bodyPr/>
        <a:lstStyle/>
        <a:p>
          <a:endParaRPr lang="zh-CN" altLang="en-US"/>
        </a:p>
      </dgm:t>
    </dgm:pt>
    <dgm:pt modelId="{71873E98-C91C-496B-92D1-54D4CABC0254}" type="sibTrans" cxnId="{5E3C7492-AECA-43F6-910C-F45E2FDE9D65}">
      <dgm:prSet/>
      <dgm:spPr/>
      <dgm:t>
        <a:bodyPr/>
        <a:lstStyle/>
        <a:p>
          <a:endParaRPr lang="zh-CN" altLang="en-US"/>
        </a:p>
      </dgm:t>
    </dgm:pt>
    <dgm:pt modelId="{A7F3068A-D174-4B10-84FD-17211FA6C0A1}">
      <dgm:prSet/>
      <dgm:spPr>
        <a:ln>
          <a:noFill/>
        </a:ln>
        <a:effectLst>
          <a:outerShdw blurRad="225425" dist="50800" dir="5220000" algn="ctr">
            <a:srgbClr val="000000">
              <a:alpha val="33000"/>
            </a:srgbClr>
          </a:outerShdw>
        </a:effectLst>
        <a:sp3d z="-152400" extrusionH="254000" contourW="19050">
          <a:bevelT w="82550" h="44450" prst="angle"/>
          <a:bevelB w="82550" h="44450" prst="angle"/>
          <a:contourClr>
            <a:srgbClr val="FFFFFF"/>
          </a:contourClr>
        </a:sp3d>
      </dgm:spPr>
      <dgm:t>
        <a:bodyPr/>
        <a:lstStyle/>
        <a:p>
          <a:pPr rtl="0"/>
          <a:r>
            <a:rPr lang="zh-CN" dirty="0"/>
            <a:t>虚拟化</a:t>
          </a:r>
          <a:r>
            <a:rPr lang="zh-CN" altLang="en-US" dirty="0"/>
            <a:t>（</a:t>
          </a:r>
          <a:r>
            <a:rPr lang="en-US" altLang="zh-CN" dirty="0"/>
            <a:t>VI</a:t>
          </a:r>
          <a:r>
            <a:rPr lang="zh-CN" altLang="en-US" dirty="0"/>
            <a:t>）</a:t>
          </a:r>
          <a:endParaRPr lang="zh-CN" dirty="0"/>
        </a:p>
      </dgm:t>
    </dgm:pt>
    <dgm:pt modelId="{FA118A6E-7A26-4B1A-83FD-349A1B15D9E8}" type="parTrans" cxnId="{811117A1-7080-4737-A0B0-5FE922A7F69C}">
      <dgm:prSet/>
      <dgm:spPr/>
      <dgm:t>
        <a:bodyPr/>
        <a:lstStyle/>
        <a:p>
          <a:endParaRPr lang="zh-CN" altLang="en-US"/>
        </a:p>
      </dgm:t>
    </dgm:pt>
    <dgm:pt modelId="{728D3980-2EC3-4624-8B75-CE75F209872F}" type="sibTrans" cxnId="{811117A1-7080-4737-A0B0-5FE922A7F69C}">
      <dgm:prSet/>
      <dgm:spPr/>
      <dgm:t>
        <a:bodyPr/>
        <a:lstStyle/>
        <a:p>
          <a:endParaRPr lang="zh-CN" altLang="en-US"/>
        </a:p>
      </dgm:t>
    </dgm:pt>
    <dgm:pt modelId="{BF383DDA-D6AE-4A5C-AF89-257139DDEFEC}">
      <dgm:prSet/>
      <dgm:spPr>
        <a:ln>
          <a:noFill/>
        </a:ln>
        <a:effectLst>
          <a:outerShdw blurRad="225425" dist="50800" dir="5220000" algn="ctr">
            <a:srgbClr val="000000">
              <a:alpha val="33000"/>
            </a:srgbClr>
          </a:outerShdw>
        </a:effectLst>
        <a:sp3d z="-152400" extrusionH="254000" contourW="19050">
          <a:bevelT w="82550" h="44450" prst="angle"/>
          <a:bevelB w="82550" h="44450" prst="angle"/>
          <a:contourClr>
            <a:srgbClr val="FFFFFF"/>
          </a:contourClr>
        </a:sp3d>
      </dgm:spPr>
      <dgm:t>
        <a:bodyPr/>
        <a:lstStyle/>
        <a:p>
          <a:pPr rtl="0"/>
          <a:r>
            <a:rPr lang="zh-CN" dirty="0"/>
            <a:t>网络化</a:t>
          </a:r>
          <a:r>
            <a:rPr lang="zh-CN" altLang="en-US" dirty="0"/>
            <a:t>（</a:t>
          </a:r>
          <a:r>
            <a:rPr lang="en-US" altLang="zh-CN" dirty="0"/>
            <a:t>Lot</a:t>
          </a:r>
          <a:r>
            <a:rPr lang="zh-CN" altLang="en-US" dirty="0"/>
            <a:t>）</a:t>
          </a:r>
          <a:endParaRPr lang="zh-CN" dirty="0"/>
        </a:p>
      </dgm:t>
    </dgm:pt>
    <dgm:pt modelId="{0C55498B-7344-43F6-9DE3-CA4515045837}" type="parTrans" cxnId="{75C9AF9F-2390-4A96-8214-823C2F1D744F}">
      <dgm:prSet/>
      <dgm:spPr/>
      <dgm:t>
        <a:bodyPr/>
        <a:lstStyle/>
        <a:p>
          <a:endParaRPr lang="zh-CN" altLang="en-US"/>
        </a:p>
      </dgm:t>
    </dgm:pt>
    <dgm:pt modelId="{EFB63839-E4D1-450D-BF57-D9E713DD44D7}" type="sibTrans" cxnId="{75C9AF9F-2390-4A96-8214-823C2F1D744F}">
      <dgm:prSet/>
      <dgm:spPr/>
      <dgm:t>
        <a:bodyPr/>
        <a:lstStyle/>
        <a:p>
          <a:endParaRPr lang="zh-CN" altLang="en-US"/>
        </a:p>
      </dgm:t>
    </dgm:pt>
    <dgm:pt modelId="{EFAA5464-17E3-4F32-853B-608CE15965F6}">
      <dgm:prSet/>
      <dgm:spPr>
        <a:ln>
          <a:noFill/>
        </a:ln>
        <a:effectLst>
          <a:outerShdw blurRad="225425" dist="50800" dir="5220000" algn="ctr">
            <a:srgbClr val="000000">
              <a:alpha val="33000"/>
            </a:srgbClr>
          </a:outerShdw>
        </a:effectLst>
        <a:sp3d z="-152400" extrusionH="254000" contourW="19050">
          <a:bevelT w="82550" h="44450" prst="angle"/>
          <a:bevelB w="82550" h="44450" prst="angle"/>
          <a:contourClr>
            <a:srgbClr val="FFFFFF"/>
          </a:contourClr>
        </a:sp3d>
      </dgm:spPr>
      <dgm:t>
        <a:bodyPr/>
        <a:lstStyle/>
        <a:p>
          <a:pPr rtl="0"/>
          <a:r>
            <a:rPr lang="zh-CN" dirty="0"/>
            <a:t>微型化和集成化</a:t>
          </a:r>
          <a:r>
            <a:rPr lang="zh-CN" altLang="en-US" dirty="0"/>
            <a:t>（</a:t>
          </a:r>
          <a:r>
            <a:rPr lang="en-US" altLang="zh-CN" dirty="0"/>
            <a:t>MEMS</a:t>
          </a:r>
          <a:r>
            <a:rPr lang="zh-CN" altLang="en-US" dirty="0"/>
            <a:t>）</a:t>
          </a:r>
          <a:endParaRPr lang="zh-CN" dirty="0"/>
        </a:p>
      </dgm:t>
    </dgm:pt>
    <dgm:pt modelId="{4ABF0F1A-E6A2-4364-B7BD-2073CE051AD6}" type="parTrans" cxnId="{59B3C165-D90D-4572-9948-4381AB48BDF0}">
      <dgm:prSet/>
      <dgm:spPr/>
      <dgm:t>
        <a:bodyPr/>
        <a:lstStyle/>
        <a:p>
          <a:endParaRPr lang="zh-CN" altLang="en-US"/>
        </a:p>
      </dgm:t>
    </dgm:pt>
    <dgm:pt modelId="{8C3BDCDE-7A21-4468-A77D-D2843B3039E8}" type="sibTrans" cxnId="{59B3C165-D90D-4572-9948-4381AB48BDF0}">
      <dgm:prSet/>
      <dgm:spPr/>
      <dgm:t>
        <a:bodyPr/>
        <a:lstStyle/>
        <a:p>
          <a:endParaRPr lang="zh-CN" altLang="en-US"/>
        </a:p>
      </dgm:t>
    </dgm:pt>
    <dgm:pt modelId="{6CDD5862-9FC7-4AFF-91D1-31CDE62E40D0}">
      <dgm:prSet/>
      <dgm:spPr>
        <a:ln>
          <a:noFill/>
        </a:ln>
        <a:effectLst>
          <a:outerShdw blurRad="225425" dist="50800" dir="5220000" algn="ctr">
            <a:srgbClr val="000000">
              <a:alpha val="33000"/>
            </a:srgbClr>
          </a:outerShdw>
        </a:effectLst>
        <a:sp3d z="-152400" extrusionH="254000" contourW="19050">
          <a:bevelT w="82550" h="44450" prst="angle"/>
          <a:bevelB w="82550" h="44450" prst="angle"/>
          <a:contourClr>
            <a:srgbClr val="FFFFFF"/>
          </a:contourClr>
        </a:sp3d>
      </dgm:spPr>
      <dgm:t>
        <a:bodyPr/>
        <a:lstStyle/>
        <a:p>
          <a:pPr rtl="0"/>
          <a:r>
            <a:rPr lang="zh-CN" dirty="0"/>
            <a:t>软测量技术</a:t>
          </a:r>
        </a:p>
      </dgm:t>
    </dgm:pt>
    <dgm:pt modelId="{4FD0AF0A-CA32-4C55-9F71-BE19F9DBD4FD}" type="parTrans" cxnId="{A02135E3-719C-4526-9436-3907C937BDF5}">
      <dgm:prSet/>
      <dgm:spPr/>
      <dgm:t>
        <a:bodyPr/>
        <a:lstStyle/>
        <a:p>
          <a:endParaRPr lang="zh-CN" altLang="en-US"/>
        </a:p>
      </dgm:t>
    </dgm:pt>
    <dgm:pt modelId="{B540982A-3508-4A36-9902-D0B6162545D2}" type="sibTrans" cxnId="{A02135E3-719C-4526-9436-3907C937BDF5}">
      <dgm:prSet/>
      <dgm:spPr/>
      <dgm:t>
        <a:bodyPr/>
        <a:lstStyle/>
        <a:p>
          <a:endParaRPr lang="zh-CN" altLang="en-US"/>
        </a:p>
      </dgm:t>
    </dgm:pt>
    <dgm:pt modelId="{3B8BBA92-EED2-492D-9DEA-C833323F2594}" type="pres">
      <dgm:prSet presAssocID="{E08DFDBF-85A6-43AF-A152-220D09EB05F7}" presName="Name0" presStyleCnt="0">
        <dgm:presLayoutVars>
          <dgm:dir/>
          <dgm:animLvl val="lvl"/>
          <dgm:resizeHandles/>
        </dgm:presLayoutVars>
      </dgm:prSet>
      <dgm:spPr/>
    </dgm:pt>
    <dgm:pt modelId="{A9B9F553-9E3A-4EA6-BCCD-492F5B3C35EC}" type="pres">
      <dgm:prSet presAssocID="{40EF6FE1-5D78-4F91-9327-0C62A02608D9}" presName="linNode" presStyleCnt="0"/>
      <dgm:spPr/>
    </dgm:pt>
    <dgm:pt modelId="{CB86C7D0-6A6B-42BA-88AF-49F71C30BAA8}" type="pres">
      <dgm:prSet presAssocID="{40EF6FE1-5D78-4F91-9327-0C62A02608D9}" presName="parentShp" presStyleLbl="node1" presStyleIdx="0" presStyleCnt="1">
        <dgm:presLayoutVars>
          <dgm:bulletEnabled val="1"/>
        </dgm:presLayoutVars>
      </dgm:prSet>
      <dgm:spPr/>
    </dgm:pt>
    <dgm:pt modelId="{70CC1ECA-C06E-495F-86EE-F0D70FC43B99}" type="pres">
      <dgm:prSet presAssocID="{40EF6FE1-5D78-4F91-9327-0C62A02608D9}" presName="childShp" presStyleLbl="bgAccFollowNode1" presStyleIdx="0" presStyleCnt="1">
        <dgm:presLayoutVars>
          <dgm:bulletEnabled val="1"/>
        </dgm:presLayoutVars>
      </dgm:prSet>
      <dgm:spPr/>
    </dgm:pt>
  </dgm:ptLst>
  <dgm:cxnLst>
    <dgm:cxn modelId="{5D20B416-B7FA-44C3-B9DE-417C61D2D809}" type="presOf" srcId="{A7F3068A-D174-4B10-84FD-17211FA6C0A1}" destId="{70CC1ECA-C06E-495F-86EE-F0D70FC43B99}" srcOrd="0" destOrd="1" presId="urn:microsoft.com/office/officeart/2005/8/layout/vList6"/>
    <dgm:cxn modelId="{AB57761F-9F72-48F3-ACC1-4F5ACF6A6E31}" type="presOf" srcId="{BF383DDA-D6AE-4A5C-AF89-257139DDEFEC}" destId="{70CC1ECA-C06E-495F-86EE-F0D70FC43B99}" srcOrd="0" destOrd="2" presId="urn:microsoft.com/office/officeart/2005/8/layout/vList6"/>
    <dgm:cxn modelId="{59B3C165-D90D-4572-9948-4381AB48BDF0}" srcId="{40EF6FE1-5D78-4F91-9327-0C62A02608D9}" destId="{EFAA5464-17E3-4F32-853B-608CE15965F6}" srcOrd="3" destOrd="0" parTransId="{4ABF0F1A-E6A2-4364-B7BD-2073CE051AD6}" sibTransId="{8C3BDCDE-7A21-4468-A77D-D2843B3039E8}"/>
    <dgm:cxn modelId="{EDB4D46D-D9ED-4D14-915F-4D8B1A28030B}" type="presOf" srcId="{6CDD5862-9FC7-4AFF-91D1-31CDE62E40D0}" destId="{70CC1ECA-C06E-495F-86EE-F0D70FC43B99}" srcOrd="0" destOrd="4" presId="urn:microsoft.com/office/officeart/2005/8/layout/vList6"/>
    <dgm:cxn modelId="{C8E30E73-3750-4E2B-9C74-842EBA814F22}" srcId="{E08DFDBF-85A6-43AF-A152-220D09EB05F7}" destId="{40EF6FE1-5D78-4F91-9327-0C62A02608D9}" srcOrd="0" destOrd="0" parTransId="{903595C5-F9D5-4FCE-9E04-4E38783A29F9}" sibTransId="{55F514B6-060C-485B-AC6C-AA9D212016FB}"/>
    <dgm:cxn modelId="{5E3C7492-AECA-43F6-910C-F45E2FDE9D65}" srcId="{40EF6FE1-5D78-4F91-9327-0C62A02608D9}" destId="{5AA1B91C-A90B-47D5-9E3F-62898D0BA75B}" srcOrd="0" destOrd="0" parTransId="{5BDA77EC-29C9-4AC5-B813-2CBE41890C96}" sibTransId="{71873E98-C91C-496B-92D1-54D4CABC0254}"/>
    <dgm:cxn modelId="{09679A97-1156-4813-86B9-35580822AB7C}" type="presOf" srcId="{E08DFDBF-85A6-43AF-A152-220D09EB05F7}" destId="{3B8BBA92-EED2-492D-9DEA-C833323F2594}" srcOrd="0" destOrd="0" presId="urn:microsoft.com/office/officeart/2005/8/layout/vList6"/>
    <dgm:cxn modelId="{75C9AF9F-2390-4A96-8214-823C2F1D744F}" srcId="{40EF6FE1-5D78-4F91-9327-0C62A02608D9}" destId="{BF383DDA-D6AE-4A5C-AF89-257139DDEFEC}" srcOrd="2" destOrd="0" parTransId="{0C55498B-7344-43F6-9DE3-CA4515045837}" sibTransId="{EFB63839-E4D1-450D-BF57-D9E713DD44D7}"/>
    <dgm:cxn modelId="{811117A1-7080-4737-A0B0-5FE922A7F69C}" srcId="{40EF6FE1-5D78-4F91-9327-0C62A02608D9}" destId="{A7F3068A-D174-4B10-84FD-17211FA6C0A1}" srcOrd="1" destOrd="0" parTransId="{FA118A6E-7A26-4B1A-83FD-349A1B15D9E8}" sibTransId="{728D3980-2EC3-4624-8B75-CE75F209872F}"/>
    <dgm:cxn modelId="{2F268CA7-F139-44C5-96A8-FE7A5D7AD9A1}" type="presOf" srcId="{5AA1B91C-A90B-47D5-9E3F-62898D0BA75B}" destId="{70CC1ECA-C06E-495F-86EE-F0D70FC43B99}" srcOrd="0" destOrd="0" presId="urn:microsoft.com/office/officeart/2005/8/layout/vList6"/>
    <dgm:cxn modelId="{CCCE27D0-7965-4733-8811-89FB5CB8BC6D}" type="presOf" srcId="{40EF6FE1-5D78-4F91-9327-0C62A02608D9}" destId="{CB86C7D0-6A6B-42BA-88AF-49F71C30BAA8}" srcOrd="0" destOrd="0" presId="urn:microsoft.com/office/officeart/2005/8/layout/vList6"/>
    <dgm:cxn modelId="{A02135E3-719C-4526-9436-3907C937BDF5}" srcId="{40EF6FE1-5D78-4F91-9327-0C62A02608D9}" destId="{6CDD5862-9FC7-4AFF-91D1-31CDE62E40D0}" srcOrd="4" destOrd="0" parTransId="{4FD0AF0A-CA32-4C55-9F71-BE19F9DBD4FD}" sibTransId="{B540982A-3508-4A36-9902-D0B6162545D2}"/>
    <dgm:cxn modelId="{C7A080F4-AF30-42BC-B94B-7AE404918297}" type="presOf" srcId="{EFAA5464-17E3-4F32-853B-608CE15965F6}" destId="{70CC1ECA-C06E-495F-86EE-F0D70FC43B99}" srcOrd="0" destOrd="3" presId="urn:microsoft.com/office/officeart/2005/8/layout/vList6"/>
    <dgm:cxn modelId="{E1B15F22-B526-4911-A36F-DD78B2A17301}" type="presParOf" srcId="{3B8BBA92-EED2-492D-9DEA-C833323F2594}" destId="{A9B9F553-9E3A-4EA6-BCCD-492F5B3C35EC}" srcOrd="0" destOrd="0" presId="urn:microsoft.com/office/officeart/2005/8/layout/vList6"/>
    <dgm:cxn modelId="{EF44D86C-306C-4DA5-A552-BBF94D1F50CD}" type="presParOf" srcId="{A9B9F553-9E3A-4EA6-BCCD-492F5B3C35EC}" destId="{CB86C7D0-6A6B-42BA-88AF-49F71C30BAA8}" srcOrd="0" destOrd="0" presId="urn:microsoft.com/office/officeart/2005/8/layout/vList6"/>
    <dgm:cxn modelId="{B214D03D-42E3-4989-8AE1-B6D8CE08ED0F}" type="presParOf" srcId="{A9B9F553-9E3A-4EA6-BCCD-492F5B3C35EC}" destId="{70CC1ECA-C06E-495F-86EE-F0D70FC43B9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6B21EB-F7E6-4913-A672-9A355FC3310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CN" altLang="en-US"/>
        </a:p>
      </dgm:t>
    </dgm:pt>
    <dgm:pt modelId="{B8701E57-2F13-40D8-AEE7-CC5ECF7292B4}">
      <dgm:prSet custT="1"/>
      <dgm:spPr/>
      <dgm:t>
        <a:bodyPr/>
        <a:lstStyle/>
        <a:p>
          <a:pPr rtl="0"/>
          <a:r>
            <a:rPr lang="zh-CN" altLang="en-US" sz="1800" b="1" dirty="0"/>
            <a:t>按测量结果的</a:t>
          </a:r>
          <a:endParaRPr lang="en-US" altLang="zh-CN" sz="1800" b="1" dirty="0"/>
        </a:p>
        <a:p>
          <a:pPr rtl="0"/>
          <a:r>
            <a:rPr lang="zh-CN" altLang="en-US" sz="1800" b="1" dirty="0"/>
            <a:t>获得方式</a:t>
          </a:r>
          <a:endParaRPr lang="zh-CN" altLang="en-US" sz="1800" dirty="0"/>
        </a:p>
      </dgm:t>
    </dgm:pt>
    <dgm:pt modelId="{1288B5AE-BBA2-48C5-986E-D3E15E6416BF}" type="parTrans" cxnId="{3E427F30-D2D1-4BB1-8875-D237C00B4B43}">
      <dgm:prSet/>
      <dgm:spPr/>
      <dgm:t>
        <a:bodyPr/>
        <a:lstStyle/>
        <a:p>
          <a:endParaRPr lang="zh-CN" altLang="en-US"/>
        </a:p>
      </dgm:t>
    </dgm:pt>
    <dgm:pt modelId="{02496846-9409-4DC0-B90E-44D9D9714CB6}" type="sibTrans" cxnId="{3E427F30-D2D1-4BB1-8875-D237C00B4B43}">
      <dgm:prSet/>
      <dgm:spPr/>
      <dgm:t>
        <a:bodyPr/>
        <a:lstStyle/>
        <a:p>
          <a:endParaRPr lang="zh-CN" altLang="en-US"/>
        </a:p>
      </dgm:t>
    </dgm:pt>
    <dgm:pt modelId="{40E504FA-744F-44FD-B5E5-9C7A235B3250}">
      <dgm:prSet custT="1"/>
      <dgm:spPr/>
      <dgm:t>
        <a:bodyPr/>
        <a:lstStyle/>
        <a:p>
          <a:pPr rtl="0"/>
          <a:r>
            <a:rPr lang="zh-CN" sz="1800" b="0" dirty="0"/>
            <a:t>直接测量</a:t>
          </a:r>
          <a:endParaRPr lang="en-US" altLang="zh-CN" sz="1800" b="0" dirty="0"/>
        </a:p>
        <a:p>
          <a:pPr rtl="0"/>
          <a:r>
            <a:rPr lang="zh-CN" sz="1800" b="0" dirty="0"/>
            <a:t>间接测量</a:t>
          </a:r>
        </a:p>
      </dgm:t>
    </dgm:pt>
    <dgm:pt modelId="{38620941-BBC9-49F6-898D-EB9572EECFCE}" type="parTrans" cxnId="{8FA234E1-153D-4069-B3FA-BEAC1FB424EE}">
      <dgm:prSet/>
      <dgm:spPr/>
      <dgm:t>
        <a:bodyPr/>
        <a:lstStyle/>
        <a:p>
          <a:endParaRPr lang="zh-CN" altLang="en-US"/>
        </a:p>
      </dgm:t>
    </dgm:pt>
    <dgm:pt modelId="{4DE35D02-231A-44A8-AA79-63E73F8A3E8C}" type="sibTrans" cxnId="{8FA234E1-153D-4069-B3FA-BEAC1FB424EE}">
      <dgm:prSet/>
      <dgm:spPr/>
      <dgm:t>
        <a:bodyPr/>
        <a:lstStyle/>
        <a:p>
          <a:endParaRPr lang="zh-CN" altLang="en-US"/>
        </a:p>
      </dgm:t>
    </dgm:pt>
    <dgm:pt modelId="{CCB2C056-F059-4099-A572-CE49719FA00F}">
      <dgm:prSet custT="1"/>
      <dgm:spPr/>
      <dgm:t>
        <a:bodyPr/>
        <a:lstStyle/>
        <a:p>
          <a:pPr rtl="0"/>
          <a:r>
            <a:rPr lang="zh-CN" altLang="en-US" sz="1800" b="1" dirty="0"/>
            <a:t>按被测量</a:t>
          </a:r>
          <a:endParaRPr lang="en-US" altLang="zh-CN" sz="1800" b="1" dirty="0"/>
        </a:p>
        <a:p>
          <a:pPr rtl="0"/>
          <a:r>
            <a:rPr lang="zh-CN" altLang="en-US" sz="1800" b="1" dirty="0"/>
            <a:t>所处状态</a:t>
          </a:r>
          <a:endParaRPr lang="zh-CN" altLang="en-US" sz="1800" dirty="0"/>
        </a:p>
      </dgm:t>
    </dgm:pt>
    <dgm:pt modelId="{2D86AC86-CDF2-4BF2-9996-F900FB82747B}" type="parTrans" cxnId="{B5698727-71D8-49E0-99E4-0E0D8DB8B37C}">
      <dgm:prSet/>
      <dgm:spPr/>
      <dgm:t>
        <a:bodyPr/>
        <a:lstStyle/>
        <a:p>
          <a:endParaRPr lang="zh-CN" altLang="en-US"/>
        </a:p>
      </dgm:t>
    </dgm:pt>
    <dgm:pt modelId="{8C88E6E0-93D0-4B41-81CA-725A4FA9CA62}" type="sibTrans" cxnId="{B5698727-71D8-49E0-99E4-0E0D8DB8B37C}">
      <dgm:prSet/>
      <dgm:spPr/>
      <dgm:t>
        <a:bodyPr/>
        <a:lstStyle/>
        <a:p>
          <a:endParaRPr lang="zh-CN" altLang="en-US"/>
        </a:p>
      </dgm:t>
    </dgm:pt>
    <dgm:pt modelId="{D3527C8E-01CC-428B-B98F-78C54C5E1A14}">
      <dgm:prSet custT="1"/>
      <dgm:spPr/>
      <dgm:t>
        <a:bodyPr/>
        <a:lstStyle/>
        <a:p>
          <a:pPr rtl="0"/>
          <a:r>
            <a:rPr lang="zh-CN" altLang="en-US" sz="1800" b="0" dirty="0"/>
            <a:t>稳态测量</a:t>
          </a:r>
          <a:endParaRPr lang="en-US" altLang="zh-CN" sz="1800" b="0" dirty="0"/>
        </a:p>
        <a:p>
          <a:pPr rtl="0"/>
          <a:r>
            <a:rPr lang="zh-CN" altLang="en-US" sz="1800" b="0" dirty="0"/>
            <a:t>暂态测量</a:t>
          </a:r>
          <a:endParaRPr lang="en-US" altLang="zh-CN" sz="1800" b="0" dirty="0"/>
        </a:p>
      </dgm:t>
    </dgm:pt>
    <dgm:pt modelId="{CAC05959-20F0-4303-88F8-962A58855007}" type="parTrans" cxnId="{446B1BCA-E7D8-423E-9A69-0A133EA3CDDF}">
      <dgm:prSet/>
      <dgm:spPr/>
      <dgm:t>
        <a:bodyPr/>
        <a:lstStyle/>
        <a:p>
          <a:endParaRPr lang="zh-CN" altLang="en-US"/>
        </a:p>
      </dgm:t>
    </dgm:pt>
    <dgm:pt modelId="{9B30CD06-1FC5-4D3A-B102-39858A6629DD}" type="sibTrans" cxnId="{446B1BCA-E7D8-423E-9A69-0A133EA3CDDF}">
      <dgm:prSet/>
      <dgm:spPr/>
      <dgm:t>
        <a:bodyPr/>
        <a:lstStyle/>
        <a:p>
          <a:endParaRPr lang="zh-CN" altLang="en-US"/>
        </a:p>
      </dgm:t>
    </dgm:pt>
    <dgm:pt modelId="{9FCADAA5-6E72-486D-BD11-19B887AB6BB0}">
      <dgm:prSet custT="1"/>
      <dgm:spPr/>
      <dgm:t>
        <a:bodyPr/>
        <a:lstStyle/>
        <a:p>
          <a:pPr rtl="0"/>
          <a:r>
            <a:rPr lang="zh-CN" altLang="en-US" sz="1800" b="1" dirty="0"/>
            <a:t>按设备在线与否</a:t>
          </a:r>
        </a:p>
      </dgm:t>
    </dgm:pt>
    <dgm:pt modelId="{C3941A37-9E34-4D27-8B77-7058FAF0B1AC}" type="parTrans" cxnId="{44652D24-966E-4D65-BAB6-B989DD689EA9}">
      <dgm:prSet/>
      <dgm:spPr/>
      <dgm:t>
        <a:bodyPr/>
        <a:lstStyle/>
        <a:p>
          <a:endParaRPr lang="zh-CN" altLang="en-US"/>
        </a:p>
      </dgm:t>
    </dgm:pt>
    <dgm:pt modelId="{C6B4CCFD-9209-4D07-9921-0273C6372292}" type="sibTrans" cxnId="{44652D24-966E-4D65-BAB6-B989DD689EA9}">
      <dgm:prSet/>
      <dgm:spPr/>
      <dgm:t>
        <a:bodyPr/>
        <a:lstStyle/>
        <a:p>
          <a:endParaRPr lang="zh-CN" altLang="en-US"/>
        </a:p>
      </dgm:t>
    </dgm:pt>
    <dgm:pt modelId="{A5EC92DC-DC3F-4E30-B3A0-5119C6FA4D0E}">
      <dgm:prSet custT="1"/>
      <dgm:spPr/>
      <dgm:t>
        <a:bodyPr/>
        <a:lstStyle/>
        <a:p>
          <a:pPr rtl="0"/>
          <a:endParaRPr lang="en-US" altLang="zh-CN" sz="1800" b="0" dirty="0"/>
        </a:p>
        <a:p>
          <a:pPr rtl="0"/>
          <a:r>
            <a:rPr lang="zh-CN" altLang="en-US" sz="1800" b="0" dirty="0"/>
            <a:t>在线测量</a:t>
          </a:r>
          <a:endParaRPr lang="en-US" altLang="zh-CN" sz="1800" b="0" dirty="0"/>
        </a:p>
        <a:p>
          <a:pPr rtl="0"/>
          <a:r>
            <a:rPr lang="zh-CN" altLang="en-US" sz="1800" b="0" dirty="0"/>
            <a:t>离线测量</a:t>
          </a:r>
          <a:endParaRPr lang="en-US" altLang="zh-CN" sz="1800" b="0" dirty="0"/>
        </a:p>
        <a:p>
          <a:pPr rtl="0"/>
          <a:endParaRPr lang="zh-CN" altLang="en-US" sz="1800" b="0" dirty="0"/>
        </a:p>
      </dgm:t>
    </dgm:pt>
    <dgm:pt modelId="{B2AE0541-48DA-48E8-B8C2-A40F9E889C1C}" type="parTrans" cxnId="{4AEE8C68-6036-4A92-A5B1-0D42FFF3A262}">
      <dgm:prSet/>
      <dgm:spPr/>
      <dgm:t>
        <a:bodyPr/>
        <a:lstStyle/>
        <a:p>
          <a:endParaRPr lang="zh-CN" altLang="en-US"/>
        </a:p>
      </dgm:t>
    </dgm:pt>
    <dgm:pt modelId="{48476B6C-CEF8-4531-BCE9-2602237475F3}" type="sibTrans" cxnId="{4AEE8C68-6036-4A92-A5B1-0D42FFF3A262}">
      <dgm:prSet/>
      <dgm:spPr/>
      <dgm:t>
        <a:bodyPr/>
        <a:lstStyle/>
        <a:p>
          <a:endParaRPr lang="zh-CN" altLang="en-US"/>
        </a:p>
      </dgm:t>
    </dgm:pt>
    <dgm:pt modelId="{A73B75F8-E1E6-421E-80D4-C8842825F120}" type="pres">
      <dgm:prSet presAssocID="{AB6B21EB-F7E6-4913-A672-9A355FC33104}" presName="theList" presStyleCnt="0">
        <dgm:presLayoutVars>
          <dgm:dir/>
          <dgm:animLvl val="lvl"/>
          <dgm:resizeHandles val="exact"/>
        </dgm:presLayoutVars>
      </dgm:prSet>
      <dgm:spPr/>
    </dgm:pt>
    <dgm:pt modelId="{BC6C916B-EF55-4A33-9A44-234B5C6B3BBF}" type="pres">
      <dgm:prSet presAssocID="{B8701E57-2F13-40D8-AEE7-CC5ECF7292B4}" presName="compNode" presStyleCnt="0"/>
      <dgm:spPr/>
    </dgm:pt>
    <dgm:pt modelId="{A02FDEE8-1C3A-4BC0-B50D-F5C613C6B3A6}" type="pres">
      <dgm:prSet presAssocID="{B8701E57-2F13-40D8-AEE7-CC5ECF7292B4}" presName="aNode" presStyleLbl="bgShp" presStyleIdx="0" presStyleCnt="3" custLinFactNeighborX="-27608" custLinFactNeighborY="-53"/>
      <dgm:spPr/>
    </dgm:pt>
    <dgm:pt modelId="{29132A2C-DB12-43BF-BF4E-B1980B0F636F}" type="pres">
      <dgm:prSet presAssocID="{B8701E57-2F13-40D8-AEE7-CC5ECF7292B4}" presName="textNode" presStyleLbl="bgShp" presStyleIdx="0" presStyleCnt="3"/>
      <dgm:spPr/>
    </dgm:pt>
    <dgm:pt modelId="{F894A854-AED6-4938-8FFA-8DD0D825D6D8}" type="pres">
      <dgm:prSet presAssocID="{B8701E57-2F13-40D8-AEE7-CC5ECF7292B4}" presName="compChildNode" presStyleCnt="0"/>
      <dgm:spPr/>
    </dgm:pt>
    <dgm:pt modelId="{A9B561FD-B05F-487B-8264-B0021B72373E}" type="pres">
      <dgm:prSet presAssocID="{B8701E57-2F13-40D8-AEE7-CC5ECF7292B4}" presName="theInnerList" presStyleCnt="0"/>
      <dgm:spPr/>
    </dgm:pt>
    <dgm:pt modelId="{F1FBBBEF-15BE-4555-8BE2-182751254062}" type="pres">
      <dgm:prSet presAssocID="{40E504FA-744F-44FD-B5E5-9C7A235B3250}" presName="childNode" presStyleLbl="node1" presStyleIdx="0" presStyleCnt="3">
        <dgm:presLayoutVars>
          <dgm:bulletEnabled val="1"/>
        </dgm:presLayoutVars>
      </dgm:prSet>
      <dgm:spPr/>
    </dgm:pt>
    <dgm:pt modelId="{C189C46D-C514-4A6D-BF92-C712B57653E1}" type="pres">
      <dgm:prSet presAssocID="{B8701E57-2F13-40D8-AEE7-CC5ECF7292B4}" presName="aSpace" presStyleCnt="0"/>
      <dgm:spPr/>
    </dgm:pt>
    <dgm:pt modelId="{F0E9B327-FC83-48CE-B29B-785817A0C1BA}" type="pres">
      <dgm:prSet presAssocID="{CCB2C056-F059-4099-A572-CE49719FA00F}" presName="compNode" presStyleCnt="0"/>
      <dgm:spPr/>
    </dgm:pt>
    <dgm:pt modelId="{6A541ACC-7B4F-45B9-9AE5-9BD7A9DDBBD7}" type="pres">
      <dgm:prSet presAssocID="{CCB2C056-F059-4099-A572-CE49719FA00F}" presName="aNode" presStyleLbl="bgShp" presStyleIdx="1" presStyleCnt="3"/>
      <dgm:spPr/>
    </dgm:pt>
    <dgm:pt modelId="{40316E32-9BA8-4FA7-8279-11A4B19E0C5E}" type="pres">
      <dgm:prSet presAssocID="{CCB2C056-F059-4099-A572-CE49719FA00F}" presName="textNode" presStyleLbl="bgShp" presStyleIdx="1" presStyleCnt="3"/>
      <dgm:spPr/>
    </dgm:pt>
    <dgm:pt modelId="{9D6944FE-0C3D-4FE7-B219-764E49827DB5}" type="pres">
      <dgm:prSet presAssocID="{CCB2C056-F059-4099-A572-CE49719FA00F}" presName="compChildNode" presStyleCnt="0"/>
      <dgm:spPr/>
    </dgm:pt>
    <dgm:pt modelId="{F8A691F7-F2CE-4014-9AD1-48819864DCE8}" type="pres">
      <dgm:prSet presAssocID="{CCB2C056-F059-4099-A572-CE49719FA00F}" presName="theInnerList" presStyleCnt="0"/>
      <dgm:spPr/>
    </dgm:pt>
    <dgm:pt modelId="{DBC6DA78-FF01-4C54-8E1D-AA09EA375277}" type="pres">
      <dgm:prSet presAssocID="{D3527C8E-01CC-428B-B98F-78C54C5E1A14}" presName="childNode" presStyleLbl="node1" presStyleIdx="1" presStyleCnt="3">
        <dgm:presLayoutVars>
          <dgm:bulletEnabled val="1"/>
        </dgm:presLayoutVars>
      </dgm:prSet>
      <dgm:spPr/>
    </dgm:pt>
    <dgm:pt modelId="{2BD69FCE-FDB0-4FB5-AA26-4423E38A9C99}" type="pres">
      <dgm:prSet presAssocID="{CCB2C056-F059-4099-A572-CE49719FA00F}" presName="aSpace" presStyleCnt="0"/>
      <dgm:spPr/>
    </dgm:pt>
    <dgm:pt modelId="{3D22AD0E-F8B9-480E-A414-84E19036F824}" type="pres">
      <dgm:prSet presAssocID="{9FCADAA5-6E72-486D-BD11-19B887AB6BB0}" presName="compNode" presStyleCnt="0"/>
      <dgm:spPr/>
    </dgm:pt>
    <dgm:pt modelId="{2D0430FF-D9BA-4313-AC61-5C7A66021DAF}" type="pres">
      <dgm:prSet presAssocID="{9FCADAA5-6E72-486D-BD11-19B887AB6BB0}" presName="aNode" presStyleLbl="bgShp" presStyleIdx="2" presStyleCnt="3"/>
      <dgm:spPr/>
    </dgm:pt>
    <dgm:pt modelId="{B746B02B-94B0-4A2B-B348-8592C8FA32CE}" type="pres">
      <dgm:prSet presAssocID="{9FCADAA5-6E72-486D-BD11-19B887AB6BB0}" presName="textNode" presStyleLbl="bgShp" presStyleIdx="2" presStyleCnt="3"/>
      <dgm:spPr/>
    </dgm:pt>
    <dgm:pt modelId="{DEBC2A07-01F1-48B6-A4E7-B3859BB7B1CA}" type="pres">
      <dgm:prSet presAssocID="{9FCADAA5-6E72-486D-BD11-19B887AB6BB0}" presName="compChildNode" presStyleCnt="0"/>
      <dgm:spPr/>
    </dgm:pt>
    <dgm:pt modelId="{A8B5E3D3-60AF-48EF-B9BD-2FE115B4CD74}" type="pres">
      <dgm:prSet presAssocID="{9FCADAA5-6E72-486D-BD11-19B887AB6BB0}" presName="theInnerList" presStyleCnt="0"/>
      <dgm:spPr/>
    </dgm:pt>
    <dgm:pt modelId="{E9C07FCD-C4D5-4E55-89B1-135EF8EEB863}" type="pres">
      <dgm:prSet presAssocID="{A5EC92DC-DC3F-4E30-B3A0-5119C6FA4D0E}" presName="childNode" presStyleLbl="node1" presStyleIdx="2" presStyleCnt="3">
        <dgm:presLayoutVars>
          <dgm:bulletEnabled val="1"/>
        </dgm:presLayoutVars>
      </dgm:prSet>
      <dgm:spPr/>
    </dgm:pt>
  </dgm:ptLst>
  <dgm:cxnLst>
    <dgm:cxn modelId="{4E9C7418-AF8F-4792-BA85-850EF800B6D2}" type="presOf" srcId="{9FCADAA5-6E72-486D-BD11-19B887AB6BB0}" destId="{B746B02B-94B0-4A2B-B348-8592C8FA32CE}" srcOrd="1" destOrd="0" presId="urn:microsoft.com/office/officeart/2005/8/layout/lProcess2"/>
    <dgm:cxn modelId="{4E4A7921-807A-4C89-8C59-31F6F50B79BF}" type="presOf" srcId="{9FCADAA5-6E72-486D-BD11-19B887AB6BB0}" destId="{2D0430FF-D9BA-4313-AC61-5C7A66021DAF}" srcOrd="0" destOrd="0" presId="urn:microsoft.com/office/officeart/2005/8/layout/lProcess2"/>
    <dgm:cxn modelId="{44652D24-966E-4D65-BAB6-B989DD689EA9}" srcId="{AB6B21EB-F7E6-4913-A672-9A355FC33104}" destId="{9FCADAA5-6E72-486D-BD11-19B887AB6BB0}" srcOrd="2" destOrd="0" parTransId="{C3941A37-9E34-4D27-8B77-7058FAF0B1AC}" sibTransId="{C6B4CCFD-9209-4D07-9921-0273C6372292}"/>
    <dgm:cxn modelId="{B5698727-71D8-49E0-99E4-0E0D8DB8B37C}" srcId="{AB6B21EB-F7E6-4913-A672-9A355FC33104}" destId="{CCB2C056-F059-4099-A572-CE49719FA00F}" srcOrd="1" destOrd="0" parTransId="{2D86AC86-CDF2-4BF2-9996-F900FB82747B}" sibTransId="{8C88E6E0-93D0-4B41-81CA-725A4FA9CA62}"/>
    <dgm:cxn modelId="{3E427F30-D2D1-4BB1-8875-D237C00B4B43}" srcId="{AB6B21EB-F7E6-4913-A672-9A355FC33104}" destId="{B8701E57-2F13-40D8-AEE7-CC5ECF7292B4}" srcOrd="0" destOrd="0" parTransId="{1288B5AE-BBA2-48C5-986E-D3E15E6416BF}" sibTransId="{02496846-9409-4DC0-B90E-44D9D9714CB6}"/>
    <dgm:cxn modelId="{4AEE8C68-6036-4A92-A5B1-0D42FFF3A262}" srcId="{9FCADAA5-6E72-486D-BD11-19B887AB6BB0}" destId="{A5EC92DC-DC3F-4E30-B3A0-5119C6FA4D0E}" srcOrd="0" destOrd="0" parTransId="{B2AE0541-48DA-48E8-B8C2-A40F9E889C1C}" sibTransId="{48476B6C-CEF8-4531-BCE9-2602237475F3}"/>
    <dgm:cxn modelId="{3C39B470-0AD0-4833-9BD6-24C63D7CC0A4}" type="presOf" srcId="{CCB2C056-F059-4099-A572-CE49719FA00F}" destId="{6A541ACC-7B4F-45B9-9AE5-9BD7A9DDBBD7}" srcOrd="0" destOrd="0" presId="urn:microsoft.com/office/officeart/2005/8/layout/lProcess2"/>
    <dgm:cxn modelId="{9BA3D776-35A2-460D-A3D8-F6697646D7A5}" type="presOf" srcId="{AB6B21EB-F7E6-4913-A672-9A355FC33104}" destId="{A73B75F8-E1E6-421E-80D4-C8842825F120}" srcOrd="0" destOrd="0" presId="urn:microsoft.com/office/officeart/2005/8/layout/lProcess2"/>
    <dgm:cxn modelId="{D5B2BF9A-41FA-4C89-936F-0F78AA0A4418}" type="presOf" srcId="{B8701E57-2F13-40D8-AEE7-CC5ECF7292B4}" destId="{29132A2C-DB12-43BF-BF4E-B1980B0F636F}" srcOrd="1" destOrd="0" presId="urn:microsoft.com/office/officeart/2005/8/layout/lProcess2"/>
    <dgm:cxn modelId="{15F7E1A8-0069-4719-8E6C-37E609843607}" type="presOf" srcId="{D3527C8E-01CC-428B-B98F-78C54C5E1A14}" destId="{DBC6DA78-FF01-4C54-8E1D-AA09EA375277}" srcOrd="0" destOrd="0" presId="urn:microsoft.com/office/officeart/2005/8/layout/lProcess2"/>
    <dgm:cxn modelId="{446B1BCA-E7D8-423E-9A69-0A133EA3CDDF}" srcId="{CCB2C056-F059-4099-A572-CE49719FA00F}" destId="{D3527C8E-01CC-428B-B98F-78C54C5E1A14}" srcOrd="0" destOrd="0" parTransId="{CAC05959-20F0-4303-88F8-962A58855007}" sibTransId="{9B30CD06-1FC5-4D3A-B102-39858A6629DD}"/>
    <dgm:cxn modelId="{1B5403CC-8D90-4CCA-B134-B521313F9EDC}" type="presOf" srcId="{40E504FA-744F-44FD-B5E5-9C7A235B3250}" destId="{F1FBBBEF-15BE-4555-8BE2-182751254062}" srcOrd="0" destOrd="0" presId="urn:microsoft.com/office/officeart/2005/8/layout/lProcess2"/>
    <dgm:cxn modelId="{F015DCCF-C48E-4E2D-9638-86874FF6F6F5}" type="presOf" srcId="{B8701E57-2F13-40D8-AEE7-CC5ECF7292B4}" destId="{A02FDEE8-1C3A-4BC0-B50D-F5C613C6B3A6}" srcOrd="0" destOrd="0" presId="urn:microsoft.com/office/officeart/2005/8/layout/lProcess2"/>
    <dgm:cxn modelId="{32F74BD9-9401-418E-B89D-544B77D4352F}" type="presOf" srcId="{CCB2C056-F059-4099-A572-CE49719FA00F}" destId="{40316E32-9BA8-4FA7-8279-11A4B19E0C5E}" srcOrd="1" destOrd="0" presId="urn:microsoft.com/office/officeart/2005/8/layout/lProcess2"/>
    <dgm:cxn modelId="{8FA234E1-153D-4069-B3FA-BEAC1FB424EE}" srcId="{B8701E57-2F13-40D8-AEE7-CC5ECF7292B4}" destId="{40E504FA-744F-44FD-B5E5-9C7A235B3250}" srcOrd="0" destOrd="0" parTransId="{38620941-BBC9-49F6-898D-EB9572EECFCE}" sibTransId="{4DE35D02-231A-44A8-AA79-63E73F8A3E8C}"/>
    <dgm:cxn modelId="{945636F7-71B5-42CB-B5E8-857DF8F429B3}" type="presOf" srcId="{A5EC92DC-DC3F-4E30-B3A0-5119C6FA4D0E}" destId="{E9C07FCD-C4D5-4E55-89B1-135EF8EEB863}" srcOrd="0" destOrd="0" presId="urn:microsoft.com/office/officeart/2005/8/layout/lProcess2"/>
    <dgm:cxn modelId="{AF03BE28-F99A-4A0A-912C-58DE166E384A}" type="presParOf" srcId="{A73B75F8-E1E6-421E-80D4-C8842825F120}" destId="{BC6C916B-EF55-4A33-9A44-234B5C6B3BBF}" srcOrd="0" destOrd="0" presId="urn:microsoft.com/office/officeart/2005/8/layout/lProcess2"/>
    <dgm:cxn modelId="{9D61318B-CADA-401A-8191-0C709316BFB6}" type="presParOf" srcId="{BC6C916B-EF55-4A33-9A44-234B5C6B3BBF}" destId="{A02FDEE8-1C3A-4BC0-B50D-F5C613C6B3A6}" srcOrd="0" destOrd="0" presId="urn:microsoft.com/office/officeart/2005/8/layout/lProcess2"/>
    <dgm:cxn modelId="{1AF60B22-BCC1-4A40-947E-874FF2C6D092}" type="presParOf" srcId="{BC6C916B-EF55-4A33-9A44-234B5C6B3BBF}" destId="{29132A2C-DB12-43BF-BF4E-B1980B0F636F}" srcOrd="1" destOrd="0" presId="urn:microsoft.com/office/officeart/2005/8/layout/lProcess2"/>
    <dgm:cxn modelId="{07E6B06D-23A2-406E-88C2-8C297C7084B9}" type="presParOf" srcId="{BC6C916B-EF55-4A33-9A44-234B5C6B3BBF}" destId="{F894A854-AED6-4938-8FFA-8DD0D825D6D8}" srcOrd="2" destOrd="0" presId="urn:microsoft.com/office/officeart/2005/8/layout/lProcess2"/>
    <dgm:cxn modelId="{4913A6DA-A0EE-42E4-A602-D40771BED61B}" type="presParOf" srcId="{F894A854-AED6-4938-8FFA-8DD0D825D6D8}" destId="{A9B561FD-B05F-487B-8264-B0021B72373E}" srcOrd="0" destOrd="0" presId="urn:microsoft.com/office/officeart/2005/8/layout/lProcess2"/>
    <dgm:cxn modelId="{99A98685-BC9D-47B9-942F-0B6BCF438D09}" type="presParOf" srcId="{A9B561FD-B05F-487B-8264-B0021B72373E}" destId="{F1FBBBEF-15BE-4555-8BE2-182751254062}" srcOrd="0" destOrd="0" presId="urn:microsoft.com/office/officeart/2005/8/layout/lProcess2"/>
    <dgm:cxn modelId="{71A21856-BB85-4D74-9E8D-11DB942832F9}" type="presParOf" srcId="{A73B75F8-E1E6-421E-80D4-C8842825F120}" destId="{C189C46D-C514-4A6D-BF92-C712B57653E1}" srcOrd="1" destOrd="0" presId="urn:microsoft.com/office/officeart/2005/8/layout/lProcess2"/>
    <dgm:cxn modelId="{C0A293BE-ECB2-4D13-98B7-3B7C7C9E845C}" type="presParOf" srcId="{A73B75F8-E1E6-421E-80D4-C8842825F120}" destId="{F0E9B327-FC83-48CE-B29B-785817A0C1BA}" srcOrd="2" destOrd="0" presId="urn:microsoft.com/office/officeart/2005/8/layout/lProcess2"/>
    <dgm:cxn modelId="{51B58C5C-A747-47AD-88F4-59C0796176D3}" type="presParOf" srcId="{F0E9B327-FC83-48CE-B29B-785817A0C1BA}" destId="{6A541ACC-7B4F-45B9-9AE5-9BD7A9DDBBD7}" srcOrd="0" destOrd="0" presId="urn:microsoft.com/office/officeart/2005/8/layout/lProcess2"/>
    <dgm:cxn modelId="{AFCCF339-3592-4E51-894D-136B06AA1858}" type="presParOf" srcId="{F0E9B327-FC83-48CE-B29B-785817A0C1BA}" destId="{40316E32-9BA8-4FA7-8279-11A4B19E0C5E}" srcOrd="1" destOrd="0" presId="urn:microsoft.com/office/officeart/2005/8/layout/lProcess2"/>
    <dgm:cxn modelId="{83F701B5-C502-4FEE-A590-6FDBCB6AD839}" type="presParOf" srcId="{F0E9B327-FC83-48CE-B29B-785817A0C1BA}" destId="{9D6944FE-0C3D-4FE7-B219-764E49827DB5}" srcOrd="2" destOrd="0" presId="urn:microsoft.com/office/officeart/2005/8/layout/lProcess2"/>
    <dgm:cxn modelId="{42F6DC65-5C41-40C1-A4FF-18F93E7726C6}" type="presParOf" srcId="{9D6944FE-0C3D-4FE7-B219-764E49827DB5}" destId="{F8A691F7-F2CE-4014-9AD1-48819864DCE8}" srcOrd="0" destOrd="0" presId="urn:microsoft.com/office/officeart/2005/8/layout/lProcess2"/>
    <dgm:cxn modelId="{DD8A339D-B76F-4A35-A9AD-EB64D3F31AC9}" type="presParOf" srcId="{F8A691F7-F2CE-4014-9AD1-48819864DCE8}" destId="{DBC6DA78-FF01-4C54-8E1D-AA09EA375277}" srcOrd="0" destOrd="0" presId="urn:microsoft.com/office/officeart/2005/8/layout/lProcess2"/>
    <dgm:cxn modelId="{9AD32339-4F95-432F-849A-709B31AFE5F6}" type="presParOf" srcId="{A73B75F8-E1E6-421E-80D4-C8842825F120}" destId="{2BD69FCE-FDB0-4FB5-AA26-4423E38A9C99}" srcOrd="3" destOrd="0" presId="urn:microsoft.com/office/officeart/2005/8/layout/lProcess2"/>
    <dgm:cxn modelId="{A77C1137-D960-48F8-97D3-9E1211085F1B}" type="presParOf" srcId="{A73B75F8-E1E6-421E-80D4-C8842825F120}" destId="{3D22AD0E-F8B9-480E-A414-84E19036F824}" srcOrd="4" destOrd="0" presId="urn:microsoft.com/office/officeart/2005/8/layout/lProcess2"/>
    <dgm:cxn modelId="{AA9B01E3-860A-4598-A741-53E24BEDE31F}" type="presParOf" srcId="{3D22AD0E-F8B9-480E-A414-84E19036F824}" destId="{2D0430FF-D9BA-4313-AC61-5C7A66021DAF}" srcOrd="0" destOrd="0" presId="urn:microsoft.com/office/officeart/2005/8/layout/lProcess2"/>
    <dgm:cxn modelId="{F716159A-2664-4E7A-844D-72872F2C7411}" type="presParOf" srcId="{3D22AD0E-F8B9-480E-A414-84E19036F824}" destId="{B746B02B-94B0-4A2B-B348-8592C8FA32CE}" srcOrd="1" destOrd="0" presId="urn:microsoft.com/office/officeart/2005/8/layout/lProcess2"/>
    <dgm:cxn modelId="{B85787BF-2A0A-47C4-BA77-A7F8FB0BCF80}" type="presParOf" srcId="{3D22AD0E-F8B9-480E-A414-84E19036F824}" destId="{DEBC2A07-01F1-48B6-A4E7-B3859BB7B1CA}" srcOrd="2" destOrd="0" presId="urn:microsoft.com/office/officeart/2005/8/layout/lProcess2"/>
    <dgm:cxn modelId="{496A7E9E-F9CE-4A51-93D0-052F3C192A4F}" type="presParOf" srcId="{DEBC2A07-01F1-48B6-A4E7-B3859BB7B1CA}" destId="{A8B5E3D3-60AF-48EF-B9BD-2FE115B4CD74}" srcOrd="0" destOrd="0" presId="urn:microsoft.com/office/officeart/2005/8/layout/lProcess2"/>
    <dgm:cxn modelId="{1FF6EDF9-5260-45F0-B533-40CBFE9C9CD6}" type="presParOf" srcId="{A8B5E3D3-60AF-48EF-B9BD-2FE115B4CD74}" destId="{E9C07FCD-C4D5-4E55-89B1-135EF8EEB86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23C222-2B3E-4000-8D8F-66A9E07E5DD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zh-CN" altLang="en-US"/>
        </a:p>
      </dgm:t>
    </dgm:pt>
    <dgm:pt modelId="{360051C6-F6E4-4C59-B7DA-38859547DFE6}">
      <dgm:prSet phldrT="[文本]"/>
      <dgm:spPr/>
      <dgm:t>
        <a:bodyPr/>
        <a:lstStyle/>
        <a:p>
          <a:r>
            <a:rPr lang="zh-CN" altLang="en-US" dirty="0"/>
            <a:t>电力变压器在线监测系统（测量油中气体和微水含量）</a:t>
          </a:r>
        </a:p>
      </dgm:t>
    </dgm:pt>
    <dgm:pt modelId="{08BF8FC7-3AD6-466B-BEF5-660E7BA37B2E}" type="parTrans" cxnId="{687ED2EB-1ABA-4AA4-A9D5-EDAF6777FF5E}">
      <dgm:prSet/>
      <dgm:spPr/>
      <dgm:t>
        <a:bodyPr/>
        <a:lstStyle/>
        <a:p>
          <a:endParaRPr lang="zh-CN" altLang="en-US"/>
        </a:p>
      </dgm:t>
    </dgm:pt>
    <dgm:pt modelId="{08367708-16FE-40E5-9498-FC8BC24EAF06}" type="sibTrans" cxnId="{687ED2EB-1ABA-4AA4-A9D5-EDAF6777FF5E}">
      <dgm:prSet/>
      <dgm:spPr/>
      <dgm:t>
        <a:bodyPr/>
        <a:lstStyle/>
        <a:p>
          <a:endParaRPr lang="zh-CN" altLang="en-US"/>
        </a:p>
      </dgm:t>
    </dgm:pt>
    <dgm:pt modelId="{C1DAEEE7-7F77-4C9A-8AA6-3E12A00FBE41}">
      <dgm:prSet/>
      <dgm:spPr/>
      <dgm:t>
        <a:bodyPr/>
        <a:lstStyle/>
        <a:p>
          <a:r>
            <a:rPr lang="zh-CN" altLang="en-US" dirty="0"/>
            <a:t>电力变压器油气相色谱仪</a:t>
          </a:r>
        </a:p>
      </dgm:t>
    </dgm:pt>
    <dgm:pt modelId="{AC6471F1-D712-4B6D-8606-7CCB7E7C970C}" type="parTrans" cxnId="{7B55E13F-C7B5-482D-A0F8-4A28EA2B329E}">
      <dgm:prSet/>
      <dgm:spPr/>
      <dgm:t>
        <a:bodyPr/>
        <a:lstStyle/>
        <a:p>
          <a:endParaRPr lang="zh-CN" altLang="en-US"/>
        </a:p>
      </dgm:t>
    </dgm:pt>
    <dgm:pt modelId="{DA57C06F-191C-4AC0-B9FF-9DA8A4EBCCCF}" type="sibTrans" cxnId="{7B55E13F-C7B5-482D-A0F8-4A28EA2B329E}">
      <dgm:prSet/>
      <dgm:spPr/>
      <dgm:t>
        <a:bodyPr/>
        <a:lstStyle/>
        <a:p>
          <a:endParaRPr lang="zh-CN" altLang="en-US"/>
        </a:p>
      </dgm:t>
    </dgm:pt>
    <dgm:pt modelId="{E3F7C82E-C5D8-44CF-B461-80693FA909AB}" type="pres">
      <dgm:prSet presAssocID="{4623C222-2B3E-4000-8D8F-66A9E07E5DD1}" presName="Name0" presStyleCnt="0">
        <dgm:presLayoutVars>
          <dgm:dir/>
          <dgm:resizeHandles val="exact"/>
        </dgm:presLayoutVars>
      </dgm:prSet>
      <dgm:spPr/>
    </dgm:pt>
    <dgm:pt modelId="{11698327-EE3C-4757-9251-4AFF17197A66}" type="pres">
      <dgm:prSet presAssocID="{360051C6-F6E4-4C59-B7DA-38859547DFE6}" presName="composite" presStyleCnt="0"/>
      <dgm:spPr/>
    </dgm:pt>
    <dgm:pt modelId="{78F8D4C0-3E2C-4FB6-8586-A41C9893F71D}" type="pres">
      <dgm:prSet presAssocID="{360051C6-F6E4-4C59-B7DA-38859547DFE6}" presName="rect1" presStyleLbl="bgShp" presStyleIdx="0" presStyleCnt="2"/>
      <dgm:spPr>
        <a:blipFill rotWithShape="1">
          <a:blip xmlns:r="http://schemas.openxmlformats.org/officeDocument/2006/relationships" r:embed="rId1"/>
          <a:stretch>
            <a:fillRect/>
          </a:stretch>
        </a:blipFill>
      </dgm:spPr>
    </dgm:pt>
    <dgm:pt modelId="{795AF025-7A3B-47B0-B93A-98E107141998}" type="pres">
      <dgm:prSet presAssocID="{360051C6-F6E4-4C59-B7DA-38859547DFE6}" presName="rect2" presStyleLbl="trBgShp" presStyleIdx="0" presStyleCnt="2">
        <dgm:presLayoutVars>
          <dgm:bulletEnabled val="1"/>
        </dgm:presLayoutVars>
      </dgm:prSet>
      <dgm:spPr/>
    </dgm:pt>
    <dgm:pt modelId="{03BF1420-8F39-476D-AA0C-FAD8A96659AA}" type="pres">
      <dgm:prSet presAssocID="{08367708-16FE-40E5-9498-FC8BC24EAF06}" presName="sibTrans" presStyleCnt="0"/>
      <dgm:spPr/>
    </dgm:pt>
    <dgm:pt modelId="{5ED5EE49-4CD3-42C7-89F9-D73777651E8E}" type="pres">
      <dgm:prSet presAssocID="{C1DAEEE7-7F77-4C9A-8AA6-3E12A00FBE41}" presName="composite" presStyleCnt="0"/>
      <dgm:spPr/>
    </dgm:pt>
    <dgm:pt modelId="{6E51A143-0C34-42C0-9433-4EB7476C6E13}" type="pres">
      <dgm:prSet presAssocID="{C1DAEEE7-7F77-4C9A-8AA6-3E12A00FBE41}" presName="rect1" presStyleLbl="bgShp" presStyleIdx="1" presStyleCnt="2"/>
      <dgm:spPr>
        <a:blipFill rotWithShape="1">
          <a:blip xmlns:r="http://schemas.openxmlformats.org/officeDocument/2006/relationships" r:embed="rId2"/>
          <a:stretch>
            <a:fillRect/>
          </a:stretch>
        </a:blipFill>
      </dgm:spPr>
    </dgm:pt>
    <dgm:pt modelId="{523B2A43-B8F8-4AC4-BEE4-91EA82FB8452}" type="pres">
      <dgm:prSet presAssocID="{C1DAEEE7-7F77-4C9A-8AA6-3E12A00FBE41}" presName="rect2" presStyleLbl="trBgShp" presStyleIdx="1" presStyleCnt="2">
        <dgm:presLayoutVars>
          <dgm:bulletEnabled val="1"/>
        </dgm:presLayoutVars>
      </dgm:prSet>
      <dgm:spPr/>
    </dgm:pt>
  </dgm:ptLst>
  <dgm:cxnLst>
    <dgm:cxn modelId="{7B55E13F-C7B5-482D-A0F8-4A28EA2B329E}" srcId="{4623C222-2B3E-4000-8D8F-66A9E07E5DD1}" destId="{C1DAEEE7-7F77-4C9A-8AA6-3E12A00FBE41}" srcOrd="1" destOrd="0" parTransId="{AC6471F1-D712-4B6D-8606-7CCB7E7C970C}" sibTransId="{DA57C06F-191C-4AC0-B9FF-9DA8A4EBCCCF}"/>
    <dgm:cxn modelId="{A32252AC-A681-498F-903D-921BCA211257}" type="presOf" srcId="{4623C222-2B3E-4000-8D8F-66A9E07E5DD1}" destId="{E3F7C82E-C5D8-44CF-B461-80693FA909AB}" srcOrd="0" destOrd="0" presId="urn:microsoft.com/office/officeart/2008/layout/BendingPictureSemiTransparentText"/>
    <dgm:cxn modelId="{58333CB8-D9CA-4E6B-9A15-701D5DC417EC}" type="presOf" srcId="{360051C6-F6E4-4C59-B7DA-38859547DFE6}" destId="{795AF025-7A3B-47B0-B93A-98E107141998}" srcOrd="0" destOrd="0" presId="urn:microsoft.com/office/officeart/2008/layout/BendingPictureSemiTransparentText"/>
    <dgm:cxn modelId="{687ED2EB-1ABA-4AA4-A9D5-EDAF6777FF5E}" srcId="{4623C222-2B3E-4000-8D8F-66A9E07E5DD1}" destId="{360051C6-F6E4-4C59-B7DA-38859547DFE6}" srcOrd="0" destOrd="0" parTransId="{08BF8FC7-3AD6-466B-BEF5-660E7BA37B2E}" sibTransId="{08367708-16FE-40E5-9498-FC8BC24EAF06}"/>
    <dgm:cxn modelId="{5629CEF4-0BF5-47F9-81B2-4CF2ADB82F9B}" type="presOf" srcId="{C1DAEEE7-7F77-4C9A-8AA6-3E12A00FBE41}" destId="{523B2A43-B8F8-4AC4-BEE4-91EA82FB8452}" srcOrd="0" destOrd="0" presId="urn:microsoft.com/office/officeart/2008/layout/BendingPictureSemiTransparentText"/>
    <dgm:cxn modelId="{0D875A13-1BE9-4080-BA77-3F03C61D7EE7}" type="presParOf" srcId="{E3F7C82E-C5D8-44CF-B461-80693FA909AB}" destId="{11698327-EE3C-4757-9251-4AFF17197A66}" srcOrd="0" destOrd="0" presId="urn:microsoft.com/office/officeart/2008/layout/BendingPictureSemiTransparentText"/>
    <dgm:cxn modelId="{10A5284C-30E0-4EC6-BA73-51D3C6610DA4}" type="presParOf" srcId="{11698327-EE3C-4757-9251-4AFF17197A66}" destId="{78F8D4C0-3E2C-4FB6-8586-A41C9893F71D}" srcOrd="0" destOrd="0" presId="urn:microsoft.com/office/officeart/2008/layout/BendingPictureSemiTransparentText"/>
    <dgm:cxn modelId="{FA0D86CF-40ED-47B6-A4E6-0CF85385B919}" type="presParOf" srcId="{11698327-EE3C-4757-9251-4AFF17197A66}" destId="{795AF025-7A3B-47B0-B93A-98E107141998}" srcOrd="1" destOrd="0" presId="urn:microsoft.com/office/officeart/2008/layout/BendingPictureSemiTransparentText"/>
    <dgm:cxn modelId="{93DB8CD5-387C-49FC-9C5D-8094EE0A948E}" type="presParOf" srcId="{E3F7C82E-C5D8-44CF-B461-80693FA909AB}" destId="{03BF1420-8F39-476D-AA0C-FAD8A96659AA}" srcOrd="1" destOrd="0" presId="urn:microsoft.com/office/officeart/2008/layout/BendingPictureSemiTransparentText"/>
    <dgm:cxn modelId="{7EA9757A-F293-4E07-89FC-6011E4926302}" type="presParOf" srcId="{E3F7C82E-C5D8-44CF-B461-80693FA909AB}" destId="{5ED5EE49-4CD3-42C7-89F9-D73777651E8E}" srcOrd="2" destOrd="0" presId="urn:microsoft.com/office/officeart/2008/layout/BendingPictureSemiTransparentText"/>
    <dgm:cxn modelId="{DD1F6C06-0448-4B5F-B9AF-8BDDCCF32BBB}" type="presParOf" srcId="{5ED5EE49-4CD3-42C7-89F9-D73777651E8E}" destId="{6E51A143-0C34-42C0-9433-4EB7476C6E13}" srcOrd="0" destOrd="0" presId="urn:microsoft.com/office/officeart/2008/layout/BendingPictureSemiTransparentText"/>
    <dgm:cxn modelId="{C4A4D67D-531D-4396-87C3-238F9C8B1667}" type="presParOf" srcId="{5ED5EE49-4CD3-42C7-89F9-D73777651E8E}" destId="{523B2A43-B8F8-4AC4-BEE4-91EA82FB8452}"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0D8C9E-800E-4FD0-AA22-3D759EFFC096}"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zh-CN" altLang="en-US"/>
        </a:p>
      </dgm:t>
    </dgm:pt>
    <dgm:pt modelId="{BFA67A0A-0DCE-4793-B731-57ED9E3A734D}">
      <dgm:prSet phldrT="[文本]"/>
      <dgm:spPr/>
      <dgm:t>
        <a:bodyPr/>
        <a:lstStyle/>
        <a:p>
          <a:r>
            <a:rPr lang="zh-CN" altLang="en-US" dirty="0">
              <a:solidFill>
                <a:srgbClr val="FF0000"/>
              </a:solidFill>
            </a:rPr>
            <a:t>接触式测温</a:t>
          </a:r>
        </a:p>
      </dgm:t>
    </dgm:pt>
    <dgm:pt modelId="{ACFAC8AA-9BCF-4232-B294-8F3AC26BC24F}" type="parTrans" cxnId="{C0A5B07E-E1E3-49EF-B790-7857DCB06C17}">
      <dgm:prSet/>
      <dgm:spPr/>
      <dgm:t>
        <a:bodyPr/>
        <a:lstStyle/>
        <a:p>
          <a:endParaRPr lang="zh-CN" altLang="en-US"/>
        </a:p>
      </dgm:t>
    </dgm:pt>
    <dgm:pt modelId="{8DF9E086-6C8D-462C-B1BF-62A7564AB79E}" type="sibTrans" cxnId="{C0A5B07E-E1E3-49EF-B790-7857DCB06C17}">
      <dgm:prSet/>
      <dgm:spPr/>
      <dgm:t>
        <a:bodyPr/>
        <a:lstStyle/>
        <a:p>
          <a:endParaRPr lang="zh-CN" altLang="en-US"/>
        </a:p>
      </dgm:t>
    </dgm:pt>
    <dgm:pt modelId="{D8B08254-D744-47B2-95E8-485D52DACAD2}">
      <dgm:prSet phldrT="[文本]"/>
      <dgm:spPr/>
      <dgm:t>
        <a:bodyPr/>
        <a:lstStyle/>
        <a:p>
          <a:r>
            <a:rPr lang="zh-CN" altLang="en-US" dirty="0">
              <a:solidFill>
                <a:srgbClr val="FF0000"/>
              </a:solidFill>
            </a:rPr>
            <a:t>红外测温</a:t>
          </a:r>
        </a:p>
      </dgm:t>
    </dgm:pt>
    <dgm:pt modelId="{2DD16105-C6F9-43D1-B5A9-1A9DA70021F0}" type="parTrans" cxnId="{605E53ED-A2AD-471E-99F2-638B749C3DA3}">
      <dgm:prSet/>
      <dgm:spPr/>
      <dgm:t>
        <a:bodyPr/>
        <a:lstStyle/>
        <a:p>
          <a:endParaRPr lang="zh-CN" altLang="en-US"/>
        </a:p>
      </dgm:t>
    </dgm:pt>
    <dgm:pt modelId="{F85874DA-B2A1-4D6F-B253-857D44901E69}" type="sibTrans" cxnId="{605E53ED-A2AD-471E-99F2-638B749C3DA3}">
      <dgm:prSet/>
      <dgm:spPr/>
      <dgm:t>
        <a:bodyPr/>
        <a:lstStyle/>
        <a:p>
          <a:endParaRPr lang="zh-CN" altLang="en-US"/>
        </a:p>
      </dgm:t>
    </dgm:pt>
    <dgm:pt modelId="{78365F41-E4C7-42AF-8281-8092317FA6FC}" type="pres">
      <dgm:prSet presAssocID="{E60D8C9E-800E-4FD0-AA22-3D759EFFC096}" presName="Name0" presStyleCnt="0">
        <dgm:presLayoutVars>
          <dgm:dir/>
          <dgm:resizeHandles val="exact"/>
        </dgm:presLayoutVars>
      </dgm:prSet>
      <dgm:spPr/>
    </dgm:pt>
    <dgm:pt modelId="{D1771C13-AFE0-4C8A-B803-0748E406381A}" type="pres">
      <dgm:prSet presAssocID="{BFA67A0A-0DCE-4793-B731-57ED9E3A734D}" presName="composite" presStyleCnt="0"/>
      <dgm:spPr/>
    </dgm:pt>
    <dgm:pt modelId="{29314B70-1541-4345-8F1F-F17F4D33645E}" type="pres">
      <dgm:prSet presAssocID="{BFA67A0A-0DCE-4793-B731-57ED9E3A734D}" presName="rect1" presStyleLbl="bgShp" presStyleIdx="0" presStyleCnt="2"/>
      <dgm:spPr>
        <a:blipFill rotWithShape="1">
          <a:blip xmlns:r="http://schemas.openxmlformats.org/officeDocument/2006/relationships" r:embed="rId1"/>
          <a:stretch>
            <a:fillRect/>
          </a:stretch>
        </a:blipFill>
      </dgm:spPr>
    </dgm:pt>
    <dgm:pt modelId="{899B7378-4C50-44E3-8370-5DC53B1D16A2}" type="pres">
      <dgm:prSet presAssocID="{BFA67A0A-0DCE-4793-B731-57ED9E3A734D}" presName="rect2" presStyleLbl="trBgShp" presStyleIdx="0" presStyleCnt="2" custScaleY="65543">
        <dgm:presLayoutVars>
          <dgm:bulletEnabled val="1"/>
        </dgm:presLayoutVars>
      </dgm:prSet>
      <dgm:spPr/>
    </dgm:pt>
    <dgm:pt modelId="{FC6132E8-D280-430F-997B-D904F80B16D1}" type="pres">
      <dgm:prSet presAssocID="{8DF9E086-6C8D-462C-B1BF-62A7564AB79E}" presName="sibTrans" presStyleCnt="0"/>
      <dgm:spPr/>
    </dgm:pt>
    <dgm:pt modelId="{60D4EF44-9A32-47FC-8450-C8E2463EA498}" type="pres">
      <dgm:prSet presAssocID="{D8B08254-D744-47B2-95E8-485D52DACAD2}" presName="composite" presStyleCnt="0"/>
      <dgm:spPr/>
    </dgm:pt>
    <dgm:pt modelId="{6A4AF19D-92DB-4719-B927-1C9B3A41DDDB}" type="pres">
      <dgm:prSet presAssocID="{D8B08254-D744-47B2-95E8-485D52DACAD2}" presName="rect1" presStyleLbl="bgShp" presStyleIdx="1" presStyleCnt="2"/>
      <dgm:spPr>
        <a:blipFill rotWithShape="1">
          <a:blip xmlns:r="http://schemas.openxmlformats.org/officeDocument/2006/relationships" r:embed="rId2"/>
          <a:stretch>
            <a:fillRect/>
          </a:stretch>
        </a:blipFill>
      </dgm:spPr>
    </dgm:pt>
    <dgm:pt modelId="{2080D57B-1FFD-492E-9E78-09A6E2FE1FA1}" type="pres">
      <dgm:prSet presAssocID="{D8B08254-D744-47B2-95E8-485D52DACAD2}" presName="rect2" presStyleLbl="trBgShp" presStyleIdx="1" presStyleCnt="2" custScaleY="65543">
        <dgm:presLayoutVars>
          <dgm:bulletEnabled val="1"/>
        </dgm:presLayoutVars>
      </dgm:prSet>
      <dgm:spPr/>
    </dgm:pt>
  </dgm:ptLst>
  <dgm:cxnLst>
    <dgm:cxn modelId="{DD0FAD70-3924-4CAD-9DAB-D68E37545A48}" type="presOf" srcId="{BFA67A0A-0DCE-4793-B731-57ED9E3A734D}" destId="{899B7378-4C50-44E3-8370-5DC53B1D16A2}" srcOrd="0" destOrd="0" presId="urn:microsoft.com/office/officeart/2008/layout/BendingPictureSemiTransparentText"/>
    <dgm:cxn modelId="{69701777-09EB-4278-BC24-74A4ED01C38F}" type="presOf" srcId="{E60D8C9E-800E-4FD0-AA22-3D759EFFC096}" destId="{78365F41-E4C7-42AF-8281-8092317FA6FC}" srcOrd="0" destOrd="0" presId="urn:microsoft.com/office/officeart/2008/layout/BendingPictureSemiTransparentText"/>
    <dgm:cxn modelId="{C0A5B07E-E1E3-49EF-B790-7857DCB06C17}" srcId="{E60D8C9E-800E-4FD0-AA22-3D759EFFC096}" destId="{BFA67A0A-0DCE-4793-B731-57ED9E3A734D}" srcOrd="0" destOrd="0" parTransId="{ACFAC8AA-9BCF-4232-B294-8F3AC26BC24F}" sibTransId="{8DF9E086-6C8D-462C-B1BF-62A7564AB79E}"/>
    <dgm:cxn modelId="{EFA99A81-9C7D-4A9F-9DA6-7B3D0E9DE167}" type="presOf" srcId="{D8B08254-D744-47B2-95E8-485D52DACAD2}" destId="{2080D57B-1FFD-492E-9E78-09A6E2FE1FA1}" srcOrd="0" destOrd="0" presId="urn:microsoft.com/office/officeart/2008/layout/BendingPictureSemiTransparentText"/>
    <dgm:cxn modelId="{605E53ED-A2AD-471E-99F2-638B749C3DA3}" srcId="{E60D8C9E-800E-4FD0-AA22-3D759EFFC096}" destId="{D8B08254-D744-47B2-95E8-485D52DACAD2}" srcOrd="1" destOrd="0" parTransId="{2DD16105-C6F9-43D1-B5A9-1A9DA70021F0}" sibTransId="{F85874DA-B2A1-4D6F-B253-857D44901E69}"/>
    <dgm:cxn modelId="{A5912DEC-1F8B-45DF-B267-FAB3C26E4332}" type="presParOf" srcId="{78365F41-E4C7-42AF-8281-8092317FA6FC}" destId="{D1771C13-AFE0-4C8A-B803-0748E406381A}" srcOrd="0" destOrd="0" presId="urn:microsoft.com/office/officeart/2008/layout/BendingPictureSemiTransparentText"/>
    <dgm:cxn modelId="{0BB184A6-97DC-4A50-860C-8FC254A05372}" type="presParOf" srcId="{D1771C13-AFE0-4C8A-B803-0748E406381A}" destId="{29314B70-1541-4345-8F1F-F17F4D33645E}" srcOrd="0" destOrd="0" presId="urn:microsoft.com/office/officeart/2008/layout/BendingPictureSemiTransparentText"/>
    <dgm:cxn modelId="{9CEC5936-A98E-4B45-9C48-2C698B0B4A29}" type="presParOf" srcId="{D1771C13-AFE0-4C8A-B803-0748E406381A}" destId="{899B7378-4C50-44E3-8370-5DC53B1D16A2}" srcOrd="1" destOrd="0" presId="urn:microsoft.com/office/officeart/2008/layout/BendingPictureSemiTransparentText"/>
    <dgm:cxn modelId="{4DA55486-BE24-403E-B72E-3A291B6A4224}" type="presParOf" srcId="{78365F41-E4C7-42AF-8281-8092317FA6FC}" destId="{FC6132E8-D280-430F-997B-D904F80B16D1}" srcOrd="1" destOrd="0" presId="urn:microsoft.com/office/officeart/2008/layout/BendingPictureSemiTransparentText"/>
    <dgm:cxn modelId="{FB615C72-7EC5-4D9F-B472-8BAB9123E80B}" type="presParOf" srcId="{78365F41-E4C7-42AF-8281-8092317FA6FC}" destId="{60D4EF44-9A32-47FC-8450-C8E2463EA498}" srcOrd="2" destOrd="0" presId="urn:microsoft.com/office/officeart/2008/layout/BendingPictureSemiTransparentText"/>
    <dgm:cxn modelId="{FB7934C0-51E1-41D4-A726-18F38F23F55C}" type="presParOf" srcId="{60D4EF44-9A32-47FC-8450-C8E2463EA498}" destId="{6A4AF19D-92DB-4719-B927-1C9B3A41DDDB}" srcOrd="0" destOrd="0" presId="urn:microsoft.com/office/officeart/2008/layout/BendingPictureSemiTransparentText"/>
    <dgm:cxn modelId="{5FC72A84-713D-4320-B3C5-A00F295953A8}" type="presParOf" srcId="{60D4EF44-9A32-47FC-8450-C8E2463EA498}" destId="{2080D57B-1FFD-492E-9E78-09A6E2FE1FA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F1D3C-F92D-4E17-A114-587E689B60BB}" type="doc">
      <dgm:prSet loTypeId="urn:microsoft.com/office/officeart/2005/8/layout/hChevron3" loCatId="process" qsTypeId="urn:microsoft.com/office/officeart/2005/8/quickstyle/simple1" qsCatId="simple" csTypeId="urn:microsoft.com/office/officeart/2005/8/colors/accent1_2" csCatId="accent1" phldr="1"/>
      <dgm:spPr/>
    </dgm:pt>
    <dgm:pt modelId="{B629785C-8131-4806-9934-154FAD4ED6F5}">
      <dgm:prSet phldrT="[文本]"/>
      <dgm:spPr/>
      <dgm:t>
        <a:bodyPr/>
        <a:lstStyle/>
        <a:p>
          <a:r>
            <a:rPr lang="zh-CN" altLang="en-US" dirty="0"/>
            <a:t>传感器       </a:t>
          </a:r>
          <a:r>
            <a:rPr lang="en-US" altLang="zh-CN" dirty="0"/>
            <a:t>G</a:t>
          </a:r>
          <a:r>
            <a:rPr lang="en-US" altLang="zh-CN" baseline="-25000" dirty="0"/>
            <a:t>1</a:t>
          </a:r>
          <a:r>
            <a:rPr lang="en-US" altLang="zh-CN" dirty="0"/>
            <a:t>(s)</a:t>
          </a:r>
          <a:endParaRPr lang="zh-CN" altLang="en-US" dirty="0"/>
        </a:p>
      </dgm:t>
    </dgm:pt>
    <dgm:pt modelId="{9DA915F0-7095-4309-A14A-7A155C9C9784}" type="parTrans" cxnId="{A58BBFA1-2145-4FF8-9D50-0A9119845101}">
      <dgm:prSet/>
      <dgm:spPr/>
      <dgm:t>
        <a:bodyPr/>
        <a:lstStyle/>
        <a:p>
          <a:endParaRPr lang="zh-CN" altLang="en-US"/>
        </a:p>
      </dgm:t>
    </dgm:pt>
    <dgm:pt modelId="{4A2DFDBB-76D7-4BDD-9D7B-34D9C70EED6A}" type="sibTrans" cxnId="{A58BBFA1-2145-4FF8-9D50-0A9119845101}">
      <dgm:prSet/>
      <dgm:spPr/>
      <dgm:t>
        <a:bodyPr/>
        <a:lstStyle/>
        <a:p>
          <a:endParaRPr lang="zh-CN" altLang="en-US"/>
        </a:p>
      </dgm:t>
    </dgm:pt>
    <dgm:pt modelId="{983EFB6E-9640-4A8B-A05E-FC0CF55E88F3}">
      <dgm:prSet phldrT="[文本]"/>
      <dgm:spPr/>
      <dgm:t>
        <a:bodyPr/>
        <a:lstStyle/>
        <a:p>
          <a:r>
            <a:rPr lang="zh-CN" altLang="en-US" dirty="0"/>
            <a:t>信号调理</a:t>
          </a:r>
          <a:r>
            <a:rPr lang="en-US" altLang="zh-CN" dirty="0"/>
            <a:t>G</a:t>
          </a:r>
          <a:r>
            <a:rPr lang="en-US" altLang="zh-CN" baseline="-25000" dirty="0"/>
            <a:t>2</a:t>
          </a:r>
          <a:r>
            <a:rPr lang="en-US" altLang="zh-CN" dirty="0"/>
            <a:t>(s)</a:t>
          </a:r>
          <a:endParaRPr lang="zh-CN" altLang="en-US" dirty="0"/>
        </a:p>
      </dgm:t>
    </dgm:pt>
    <dgm:pt modelId="{87402DF1-8A47-46C4-A3A3-DA29065E2301}" type="parTrans" cxnId="{5FCA4721-65A0-471A-8962-7C0B6C99B79B}">
      <dgm:prSet/>
      <dgm:spPr/>
      <dgm:t>
        <a:bodyPr/>
        <a:lstStyle/>
        <a:p>
          <a:endParaRPr lang="zh-CN" altLang="en-US"/>
        </a:p>
      </dgm:t>
    </dgm:pt>
    <dgm:pt modelId="{63041C10-49D8-4DAD-BDDD-208AD6D37007}" type="sibTrans" cxnId="{5FCA4721-65A0-471A-8962-7C0B6C99B79B}">
      <dgm:prSet/>
      <dgm:spPr/>
      <dgm:t>
        <a:bodyPr/>
        <a:lstStyle/>
        <a:p>
          <a:endParaRPr lang="zh-CN" altLang="en-US"/>
        </a:p>
      </dgm:t>
    </dgm:pt>
    <dgm:pt modelId="{97CD94B7-8ABE-48B3-A953-ED653905E25E}">
      <dgm:prSet phldrT="[文本]"/>
      <dgm:spPr/>
      <dgm:t>
        <a:bodyPr/>
        <a:lstStyle/>
        <a:p>
          <a:r>
            <a:rPr lang="zh-CN" altLang="en-US" dirty="0"/>
            <a:t>模数转化</a:t>
          </a:r>
          <a:r>
            <a:rPr lang="en-US" altLang="zh-CN" dirty="0"/>
            <a:t>G</a:t>
          </a:r>
          <a:r>
            <a:rPr lang="en-US" altLang="zh-CN" baseline="-25000" dirty="0"/>
            <a:t>3</a:t>
          </a:r>
          <a:r>
            <a:rPr lang="en-US" altLang="zh-CN" dirty="0"/>
            <a:t>(s)</a:t>
          </a:r>
          <a:endParaRPr lang="zh-CN" altLang="en-US" dirty="0"/>
        </a:p>
      </dgm:t>
    </dgm:pt>
    <dgm:pt modelId="{089D9922-7674-4C1C-9AF2-AEAEC41A4C26}" type="parTrans" cxnId="{C4ED6E45-9C9A-429B-9865-E8E34B080EB1}">
      <dgm:prSet/>
      <dgm:spPr/>
      <dgm:t>
        <a:bodyPr/>
        <a:lstStyle/>
        <a:p>
          <a:endParaRPr lang="zh-CN" altLang="en-US"/>
        </a:p>
      </dgm:t>
    </dgm:pt>
    <dgm:pt modelId="{BFAC05C3-E585-4493-9660-7EE3F4F9AE79}" type="sibTrans" cxnId="{C4ED6E45-9C9A-429B-9865-E8E34B080EB1}">
      <dgm:prSet/>
      <dgm:spPr/>
      <dgm:t>
        <a:bodyPr/>
        <a:lstStyle/>
        <a:p>
          <a:endParaRPr lang="zh-CN" altLang="en-US"/>
        </a:p>
      </dgm:t>
    </dgm:pt>
    <dgm:pt modelId="{E4111706-07A7-43DB-9424-90B4D298765A}">
      <dgm:prSet/>
      <dgm:spPr/>
      <dgm:t>
        <a:bodyPr/>
        <a:lstStyle/>
        <a:p>
          <a:r>
            <a:rPr lang="zh-CN" altLang="en-US" dirty="0"/>
            <a:t>计算机</a:t>
          </a:r>
          <a:r>
            <a:rPr lang="en-US" altLang="zh-CN" dirty="0"/>
            <a:t>G</a:t>
          </a:r>
          <a:r>
            <a:rPr lang="en-US" altLang="zh-CN" baseline="-25000" dirty="0"/>
            <a:t>4</a:t>
          </a:r>
          <a:r>
            <a:rPr lang="en-US" altLang="zh-CN" dirty="0"/>
            <a:t>(s)</a:t>
          </a:r>
          <a:endParaRPr lang="zh-CN" altLang="en-US" dirty="0"/>
        </a:p>
      </dgm:t>
    </dgm:pt>
    <dgm:pt modelId="{F2B99707-ADE3-4947-9F2F-C621C137CC41}" type="parTrans" cxnId="{F764AE04-5575-43A4-B6F1-859A0B14FC16}">
      <dgm:prSet/>
      <dgm:spPr/>
      <dgm:t>
        <a:bodyPr/>
        <a:lstStyle/>
        <a:p>
          <a:endParaRPr lang="zh-CN" altLang="en-US"/>
        </a:p>
      </dgm:t>
    </dgm:pt>
    <dgm:pt modelId="{3D510E53-01D7-44EB-9F3D-421D64A2DBDC}" type="sibTrans" cxnId="{F764AE04-5575-43A4-B6F1-859A0B14FC16}">
      <dgm:prSet/>
      <dgm:spPr/>
      <dgm:t>
        <a:bodyPr/>
        <a:lstStyle/>
        <a:p>
          <a:endParaRPr lang="zh-CN" altLang="en-US"/>
        </a:p>
      </dgm:t>
    </dgm:pt>
    <dgm:pt modelId="{2D48E5F1-BFEF-455E-B0D9-F8584BD931C5}">
      <dgm:prSet/>
      <dgm:spPr/>
      <dgm:t>
        <a:bodyPr/>
        <a:lstStyle/>
        <a:p>
          <a:r>
            <a:rPr lang="zh-CN" altLang="en-US" dirty="0"/>
            <a:t>显示结果</a:t>
          </a:r>
        </a:p>
      </dgm:t>
    </dgm:pt>
    <dgm:pt modelId="{841DD889-25F4-4846-9EDE-242B967734E9}" type="parTrans" cxnId="{C66B9BFC-9052-47C9-9244-28DD02B07CFC}">
      <dgm:prSet/>
      <dgm:spPr/>
      <dgm:t>
        <a:bodyPr/>
        <a:lstStyle/>
        <a:p>
          <a:endParaRPr lang="zh-CN" altLang="en-US"/>
        </a:p>
      </dgm:t>
    </dgm:pt>
    <dgm:pt modelId="{3C8BF31A-0DDB-4EF8-B4C4-EEAC823C5330}" type="sibTrans" cxnId="{C66B9BFC-9052-47C9-9244-28DD02B07CFC}">
      <dgm:prSet/>
      <dgm:spPr/>
      <dgm:t>
        <a:bodyPr/>
        <a:lstStyle/>
        <a:p>
          <a:endParaRPr lang="zh-CN" altLang="en-US"/>
        </a:p>
      </dgm:t>
    </dgm:pt>
    <dgm:pt modelId="{16869734-084A-4FA9-A69A-034320778DFC}" type="pres">
      <dgm:prSet presAssocID="{1BDF1D3C-F92D-4E17-A114-587E689B60BB}" presName="Name0" presStyleCnt="0">
        <dgm:presLayoutVars>
          <dgm:dir/>
          <dgm:resizeHandles val="exact"/>
        </dgm:presLayoutVars>
      </dgm:prSet>
      <dgm:spPr/>
    </dgm:pt>
    <dgm:pt modelId="{BE7A9B66-DBB1-4C08-977C-FBC87FB908FF}" type="pres">
      <dgm:prSet presAssocID="{B629785C-8131-4806-9934-154FAD4ED6F5}" presName="parTxOnly" presStyleLbl="node1" presStyleIdx="0" presStyleCnt="5">
        <dgm:presLayoutVars>
          <dgm:bulletEnabled val="1"/>
        </dgm:presLayoutVars>
      </dgm:prSet>
      <dgm:spPr/>
    </dgm:pt>
    <dgm:pt modelId="{7938CBA5-B22A-4B7F-BFE2-40A88E01FE7F}" type="pres">
      <dgm:prSet presAssocID="{4A2DFDBB-76D7-4BDD-9D7B-34D9C70EED6A}" presName="parSpace" presStyleCnt="0"/>
      <dgm:spPr/>
    </dgm:pt>
    <dgm:pt modelId="{34CA9D90-B1DD-4D5B-8D68-99CA42ED9898}" type="pres">
      <dgm:prSet presAssocID="{983EFB6E-9640-4A8B-A05E-FC0CF55E88F3}" presName="parTxOnly" presStyleLbl="node1" presStyleIdx="1" presStyleCnt="5">
        <dgm:presLayoutVars>
          <dgm:bulletEnabled val="1"/>
        </dgm:presLayoutVars>
      </dgm:prSet>
      <dgm:spPr/>
    </dgm:pt>
    <dgm:pt modelId="{67DCF790-92DD-4EB9-9021-F742BCC3BEF8}" type="pres">
      <dgm:prSet presAssocID="{63041C10-49D8-4DAD-BDDD-208AD6D37007}" presName="parSpace" presStyleCnt="0"/>
      <dgm:spPr/>
    </dgm:pt>
    <dgm:pt modelId="{244DCA90-86FA-4206-B4E8-777FFDABAA7E}" type="pres">
      <dgm:prSet presAssocID="{97CD94B7-8ABE-48B3-A953-ED653905E25E}" presName="parTxOnly" presStyleLbl="node1" presStyleIdx="2" presStyleCnt="5">
        <dgm:presLayoutVars>
          <dgm:bulletEnabled val="1"/>
        </dgm:presLayoutVars>
      </dgm:prSet>
      <dgm:spPr/>
    </dgm:pt>
    <dgm:pt modelId="{554B9737-2482-4B70-B904-7A46AF4629A4}" type="pres">
      <dgm:prSet presAssocID="{BFAC05C3-E585-4493-9660-7EE3F4F9AE79}" presName="parSpace" presStyleCnt="0"/>
      <dgm:spPr/>
    </dgm:pt>
    <dgm:pt modelId="{83805F3D-2C2B-437A-B5C8-9FD63FC00EBB}" type="pres">
      <dgm:prSet presAssocID="{E4111706-07A7-43DB-9424-90B4D298765A}" presName="parTxOnly" presStyleLbl="node1" presStyleIdx="3" presStyleCnt="5">
        <dgm:presLayoutVars>
          <dgm:bulletEnabled val="1"/>
        </dgm:presLayoutVars>
      </dgm:prSet>
      <dgm:spPr/>
    </dgm:pt>
    <dgm:pt modelId="{2039E63C-2F9A-46AB-BE05-35CD4D4CEA2B}" type="pres">
      <dgm:prSet presAssocID="{3D510E53-01D7-44EB-9F3D-421D64A2DBDC}" presName="parSpace" presStyleCnt="0"/>
      <dgm:spPr/>
    </dgm:pt>
    <dgm:pt modelId="{805ED012-3CB9-4336-A54C-994AE6F3588C}" type="pres">
      <dgm:prSet presAssocID="{2D48E5F1-BFEF-455E-B0D9-F8584BD931C5}" presName="parTxOnly" presStyleLbl="node1" presStyleIdx="4" presStyleCnt="5">
        <dgm:presLayoutVars>
          <dgm:bulletEnabled val="1"/>
        </dgm:presLayoutVars>
      </dgm:prSet>
      <dgm:spPr/>
    </dgm:pt>
  </dgm:ptLst>
  <dgm:cxnLst>
    <dgm:cxn modelId="{F764AE04-5575-43A4-B6F1-859A0B14FC16}" srcId="{1BDF1D3C-F92D-4E17-A114-587E689B60BB}" destId="{E4111706-07A7-43DB-9424-90B4D298765A}" srcOrd="3" destOrd="0" parTransId="{F2B99707-ADE3-4947-9F2F-C621C137CC41}" sibTransId="{3D510E53-01D7-44EB-9F3D-421D64A2DBDC}"/>
    <dgm:cxn modelId="{5FCA4721-65A0-471A-8962-7C0B6C99B79B}" srcId="{1BDF1D3C-F92D-4E17-A114-587E689B60BB}" destId="{983EFB6E-9640-4A8B-A05E-FC0CF55E88F3}" srcOrd="1" destOrd="0" parTransId="{87402DF1-8A47-46C4-A3A3-DA29065E2301}" sibTransId="{63041C10-49D8-4DAD-BDDD-208AD6D37007}"/>
    <dgm:cxn modelId="{5284FC30-DA74-4D2B-B666-BA37C875FE5F}" type="presOf" srcId="{1BDF1D3C-F92D-4E17-A114-587E689B60BB}" destId="{16869734-084A-4FA9-A69A-034320778DFC}" srcOrd="0" destOrd="0" presId="urn:microsoft.com/office/officeart/2005/8/layout/hChevron3"/>
    <dgm:cxn modelId="{D0922339-E857-4725-B81C-1DDF953B8787}" type="presOf" srcId="{B629785C-8131-4806-9934-154FAD4ED6F5}" destId="{BE7A9B66-DBB1-4C08-977C-FBC87FB908FF}" srcOrd="0" destOrd="0" presId="urn:microsoft.com/office/officeart/2005/8/layout/hChevron3"/>
    <dgm:cxn modelId="{C4ED6E45-9C9A-429B-9865-E8E34B080EB1}" srcId="{1BDF1D3C-F92D-4E17-A114-587E689B60BB}" destId="{97CD94B7-8ABE-48B3-A953-ED653905E25E}" srcOrd="2" destOrd="0" parTransId="{089D9922-7674-4C1C-9AF2-AEAEC41A4C26}" sibTransId="{BFAC05C3-E585-4493-9660-7EE3F4F9AE79}"/>
    <dgm:cxn modelId="{F3C46980-D202-41DD-9E38-F29387CE9BCA}" type="presOf" srcId="{97CD94B7-8ABE-48B3-A953-ED653905E25E}" destId="{244DCA90-86FA-4206-B4E8-777FFDABAA7E}" srcOrd="0" destOrd="0" presId="urn:microsoft.com/office/officeart/2005/8/layout/hChevron3"/>
    <dgm:cxn modelId="{A58BBFA1-2145-4FF8-9D50-0A9119845101}" srcId="{1BDF1D3C-F92D-4E17-A114-587E689B60BB}" destId="{B629785C-8131-4806-9934-154FAD4ED6F5}" srcOrd="0" destOrd="0" parTransId="{9DA915F0-7095-4309-A14A-7A155C9C9784}" sibTransId="{4A2DFDBB-76D7-4BDD-9D7B-34D9C70EED6A}"/>
    <dgm:cxn modelId="{C27E3ABD-1DF4-495A-9137-ED6439D43716}" type="presOf" srcId="{2D48E5F1-BFEF-455E-B0D9-F8584BD931C5}" destId="{805ED012-3CB9-4336-A54C-994AE6F3588C}" srcOrd="0" destOrd="0" presId="urn:microsoft.com/office/officeart/2005/8/layout/hChevron3"/>
    <dgm:cxn modelId="{40152AC2-1BBF-4DE2-8816-EA67C63D1490}" type="presOf" srcId="{983EFB6E-9640-4A8B-A05E-FC0CF55E88F3}" destId="{34CA9D90-B1DD-4D5B-8D68-99CA42ED9898}" srcOrd="0" destOrd="0" presId="urn:microsoft.com/office/officeart/2005/8/layout/hChevron3"/>
    <dgm:cxn modelId="{D0C1DAE0-11B1-4CC4-B461-909C2E44CC7C}" type="presOf" srcId="{E4111706-07A7-43DB-9424-90B4D298765A}" destId="{83805F3D-2C2B-437A-B5C8-9FD63FC00EBB}" srcOrd="0" destOrd="0" presId="urn:microsoft.com/office/officeart/2005/8/layout/hChevron3"/>
    <dgm:cxn modelId="{C66B9BFC-9052-47C9-9244-28DD02B07CFC}" srcId="{1BDF1D3C-F92D-4E17-A114-587E689B60BB}" destId="{2D48E5F1-BFEF-455E-B0D9-F8584BD931C5}" srcOrd="4" destOrd="0" parTransId="{841DD889-25F4-4846-9EDE-242B967734E9}" sibTransId="{3C8BF31A-0DDB-4EF8-B4C4-EEAC823C5330}"/>
    <dgm:cxn modelId="{F8321517-8C05-4B6A-B671-C7145641960E}" type="presParOf" srcId="{16869734-084A-4FA9-A69A-034320778DFC}" destId="{BE7A9B66-DBB1-4C08-977C-FBC87FB908FF}" srcOrd="0" destOrd="0" presId="urn:microsoft.com/office/officeart/2005/8/layout/hChevron3"/>
    <dgm:cxn modelId="{0F15C894-B1BC-4A85-AB78-7C27E60CBA9A}" type="presParOf" srcId="{16869734-084A-4FA9-A69A-034320778DFC}" destId="{7938CBA5-B22A-4B7F-BFE2-40A88E01FE7F}" srcOrd="1" destOrd="0" presId="urn:microsoft.com/office/officeart/2005/8/layout/hChevron3"/>
    <dgm:cxn modelId="{F1DB50AB-A31C-4EBF-9E9B-5774E367F486}" type="presParOf" srcId="{16869734-084A-4FA9-A69A-034320778DFC}" destId="{34CA9D90-B1DD-4D5B-8D68-99CA42ED9898}" srcOrd="2" destOrd="0" presId="urn:microsoft.com/office/officeart/2005/8/layout/hChevron3"/>
    <dgm:cxn modelId="{C0E80722-6093-4D6D-AF92-565C205278EF}" type="presParOf" srcId="{16869734-084A-4FA9-A69A-034320778DFC}" destId="{67DCF790-92DD-4EB9-9021-F742BCC3BEF8}" srcOrd="3" destOrd="0" presId="urn:microsoft.com/office/officeart/2005/8/layout/hChevron3"/>
    <dgm:cxn modelId="{C35A6DAA-F275-45D0-973B-E96BF13FBC88}" type="presParOf" srcId="{16869734-084A-4FA9-A69A-034320778DFC}" destId="{244DCA90-86FA-4206-B4E8-777FFDABAA7E}" srcOrd="4" destOrd="0" presId="urn:microsoft.com/office/officeart/2005/8/layout/hChevron3"/>
    <dgm:cxn modelId="{6D49C85F-ECF9-41E7-AA1D-83C64750D335}" type="presParOf" srcId="{16869734-084A-4FA9-A69A-034320778DFC}" destId="{554B9737-2482-4B70-B904-7A46AF4629A4}" srcOrd="5" destOrd="0" presId="urn:microsoft.com/office/officeart/2005/8/layout/hChevron3"/>
    <dgm:cxn modelId="{E6A44C30-0A16-4D6E-893E-EEBEA2E480EA}" type="presParOf" srcId="{16869734-084A-4FA9-A69A-034320778DFC}" destId="{83805F3D-2C2B-437A-B5C8-9FD63FC00EBB}" srcOrd="6" destOrd="0" presId="urn:microsoft.com/office/officeart/2005/8/layout/hChevron3"/>
    <dgm:cxn modelId="{3899E43F-DECF-494C-BE08-3F9F6C6CAA6B}" type="presParOf" srcId="{16869734-084A-4FA9-A69A-034320778DFC}" destId="{2039E63C-2F9A-46AB-BE05-35CD4D4CEA2B}" srcOrd="7" destOrd="0" presId="urn:microsoft.com/office/officeart/2005/8/layout/hChevron3"/>
    <dgm:cxn modelId="{606CDF2B-73E6-4E73-9BF0-7DEF41837AA0}" type="presParOf" srcId="{16869734-084A-4FA9-A69A-034320778DFC}" destId="{805ED012-3CB9-4336-A54C-994AE6F358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0B8CC-74D8-4F0B-9206-70F2099EE5A3}">
      <dsp:nvSpPr>
        <dsp:cNvPr id="0" name=""/>
        <dsp:cNvSpPr/>
      </dsp:nvSpPr>
      <dsp:spPr>
        <a:xfrm>
          <a:off x="3866653" y="6037181"/>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3FEE32-733F-444F-8EF3-FF6493688919}">
      <dsp:nvSpPr>
        <dsp:cNvPr id="0" name=""/>
        <dsp:cNvSpPr/>
      </dsp:nvSpPr>
      <dsp:spPr>
        <a:xfrm>
          <a:off x="3619223" y="6137648"/>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60E06-6E8E-490E-B485-E536CF46F15E}">
      <dsp:nvSpPr>
        <dsp:cNvPr id="0" name=""/>
        <dsp:cNvSpPr/>
      </dsp:nvSpPr>
      <dsp:spPr>
        <a:xfrm>
          <a:off x="3366126" y="6220701"/>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203C50-80F6-4F35-8813-E410E9C57FF7}">
      <dsp:nvSpPr>
        <dsp:cNvPr id="0" name=""/>
        <dsp:cNvSpPr/>
      </dsp:nvSpPr>
      <dsp:spPr>
        <a:xfrm>
          <a:off x="3110196" y="6285000"/>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C2CE1-8253-4B71-96F9-C571A10E4530}">
      <dsp:nvSpPr>
        <dsp:cNvPr id="0" name=""/>
        <dsp:cNvSpPr/>
      </dsp:nvSpPr>
      <dsp:spPr>
        <a:xfrm>
          <a:off x="5215243" y="5064660"/>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A4C58-33AA-478B-81A6-FF95C80031D0}">
      <dsp:nvSpPr>
        <dsp:cNvPr id="0" name=""/>
        <dsp:cNvSpPr/>
      </dsp:nvSpPr>
      <dsp:spPr>
        <a:xfrm>
          <a:off x="5019754" y="5262915"/>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2A0E0-CB1D-4697-89D6-56E64CA7E469}">
      <dsp:nvSpPr>
        <dsp:cNvPr id="0" name=""/>
        <dsp:cNvSpPr/>
      </dsp:nvSpPr>
      <dsp:spPr>
        <a:xfrm>
          <a:off x="6025530" y="3859055"/>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21F1F3-66A9-4387-9A8E-47C02063C899}">
      <dsp:nvSpPr>
        <dsp:cNvPr id="0" name=""/>
        <dsp:cNvSpPr/>
      </dsp:nvSpPr>
      <dsp:spPr>
        <a:xfrm>
          <a:off x="6460894" y="2390226"/>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BBC530-1DF8-44DF-9EC4-94ABF2109C34}">
      <dsp:nvSpPr>
        <dsp:cNvPr id="0" name=""/>
        <dsp:cNvSpPr/>
      </dsp:nvSpPr>
      <dsp:spPr>
        <a:xfrm>
          <a:off x="6242739" y="652816"/>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C9929-6DB4-4467-8C58-738880C2B0EC}">
      <dsp:nvSpPr>
        <dsp:cNvPr id="0" name=""/>
        <dsp:cNvSpPr/>
      </dsp:nvSpPr>
      <dsp:spPr>
        <a:xfrm>
          <a:off x="6405175" y="527567"/>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8F9F45-6C15-4299-A5B2-371F5B5EB256}">
      <dsp:nvSpPr>
        <dsp:cNvPr id="0" name=""/>
        <dsp:cNvSpPr/>
      </dsp:nvSpPr>
      <dsp:spPr>
        <a:xfrm>
          <a:off x="6567610" y="401648"/>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0AFF4-B1EE-4664-9D7F-600A6769BDA5}">
      <dsp:nvSpPr>
        <dsp:cNvPr id="0" name=""/>
        <dsp:cNvSpPr/>
      </dsp:nvSpPr>
      <dsp:spPr>
        <a:xfrm>
          <a:off x="6730045" y="527567"/>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0AECA-E829-4177-8EF9-AE616E201389}">
      <dsp:nvSpPr>
        <dsp:cNvPr id="0" name=""/>
        <dsp:cNvSpPr/>
      </dsp:nvSpPr>
      <dsp:spPr>
        <a:xfrm>
          <a:off x="6892480" y="652816"/>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858B3-FA92-4513-8277-C0932B2B0694}">
      <dsp:nvSpPr>
        <dsp:cNvPr id="0" name=""/>
        <dsp:cNvSpPr/>
      </dsp:nvSpPr>
      <dsp:spPr>
        <a:xfrm>
          <a:off x="6567610" y="666881"/>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C50BB-3402-4BC9-909F-4396B6AD2FFA}">
      <dsp:nvSpPr>
        <dsp:cNvPr id="0" name=""/>
        <dsp:cNvSpPr/>
      </dsp:nvSpPr>
      <dsp:spPr>
        <a:xfrm>
          <a:off x="6567610" y="932114"/>
          <a:ext cx="111438" cy="1114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34274-F3D1-40C3-9A69-AEF91947CD3C}">
      <dsp:nvSpPr>
        <dsp:cNvPr id="0" name=""/>
        <dsp:cNvSpPr/>
      </dsp:nvSpPr>
      <dsp:spPr>
        <a:xfrm>
          <a:off x="2489731" y="6514862"/>
          <a:ext cx="2402529" cy="644328"/>
        </a:xfrm>
        <a:prstGeom prst="round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8535"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t>第一代 模拟指针式仪表（上世纪</a:t>
          </a:r>
          <a:r>
            <a:rPr lang="en-US" altLang="en-US" sz="1300" kern="1200" dirty="0"/>
            <a:t>50</a:t>
          </a:r>
          <a:r>
            <a:rPr lang="zh-CN" altLang="en-US" sz="1300" kern="1200" dirty="0"/>
            <a:t>年代以前）</a:t>
          </a:r>
        </a:p>
      </dsp:txBody>
      <dsp:txXfrm>
        <a:off x="2521185" y="6546316"/>
        <a:ext cx="2339621" cy="581420"/>
      </dsp:txXfrm>
    </dsp:sp>
    <dsp:sp modelId="{391B4F0D-85C4-4E5C-9F12-DCBFF95760F6}">
      <dsp:nvSpPr>
        <dsp:cNvPr id="0" name=""/>
        <dsp:cNvSpPr/>
      </dsp:nvSpPr>
      <dsp:spPr>
        <a:xfrm>
          <a:off x="4892261" y="6514862"/>
          <a:ext cx="5392469" cy="644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33020" bIns="3302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基于电磁机械式机构，</a:t>
          </a:r>
        </a:p>
        <a:p>
          <a:pPr marL="114300" lvl="1" indent="-114300" algn="l" defTabSz="577850">
            <a:lnSpc>
              <a:spcPct val="90000"/>
            </a:lnSpc>
            <a:spcBef>
              <a:spcPct val="0"/>
            </a:spcBef>
            <a:spcAft>
              <a:spcPct val="15000"/>
            </a:spcAft>
            <a:buChar char="•"/>
          </a:pPr>
          <a:r>
            <a:rPr lang="zh-CN" altLang="en-US" sz="1300" kern="1200" dirty="0"/>
            <a:t>测量结果是依靠偏转指针显示</a:t>
          </a:r>
        </a:p>
      </dsp:txBody>
      <dsp:txXfrm>
        <a:off x="4892261" y="6514862"/>
        <a:ext cx="5392469" cy="644328"/>
      </dsp:txXfrm>
    </dsp:sp>
    <dsp:sp modelId="{29F938DF-BC63-4B73-9EF4-2A6B0D65FCBC}">
      <dsp:nvSpPr>
        <dsp:cNvPr id="0" name=""/>
        <dsp:cNvSpPr/>
      </dsp:nvSpPr>
      <dsp:spPr>
        <a:xfrm>
          <a:off x="1823936" y="5867519"/>
          <a:ext cx="1114380" cy="1113845"/>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0C168-8640-4D91-B508-137F75ADEAAB}">
      <dsp:nvSpPr>
        <dsp:cNvPr id="0" name=""/>
        <dsp:cNvSpPr/>
      </dsp:nvSpPr>
      <dsp:spPr>
        <a:xfrm>
          <a:off x="4601389" y="5753322"/>
          <a:ext cx="2402529" cy="644328"/>
        </a:xfrm>
        <a:prstGeom prst="round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8535"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t>第二代 分立电子仪器（上世纪</a:t>
          </a:r>
          <a:r>
            <a:rPr lang="en-US" altLang="en-US" sz="1300" kern="1200" dirty="0"/>
            <a:t>5</a:t>
          </a:r>
          <a:r>
            <a:rPr lang="zh-CN" altLang="en-US" sz="1300" kern="1200" dirty="0"/>
            <a:t>、</a:t>
          </a:r>
          <a:r>
            <a:rPr lang="en-US" altLang="en-US" sz="1300" kern="1200" dirty="0"/>
            <a:t>60</a:t>
          </a:r>
          <a:r>
            <a:rPr lang="zh-CN" altLang="en-US" sz="1300" kern="1200" dirty="0"/>
            <a:t>年代）</a:t>
          </a:r>
        </a:p>
      </dsp:txBody>
      <dsp:txXfrm>
        <a:off x="4632843" y="5784776"/>
        <a:ext cx="2339621" cy="581420"/>
      </dsp:txXfrm>
    </dsp:sp>
    <dsp:sp modelId="{9E7475A4-1B7D-49B9-B8DC-6511FC7B9AE8}">
      <dsp:nvSpPr>
        <dsp:cNvPr id="0" name=""/>
        <dsp:cNvSpPr/>
      </dsp:nvSpPr>
      <dsp:spPr>
        <a:xfrm>
          <a:off x="7003918" y="5753322"/>
          <a:ext cx="3280812" cy="644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33020" bIns="3302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以电子管，晶体管为基础</a:t>
          </a:r>
        </a:p>
        <a:p>
          <a:pPr marL="114300" lvl="1" indent="-114300" algn="l" defTabSz="577850">
            <a:lnSpc>
              <a:spcPct val="90000"/>
            </a:lnSpc>
            <a:spcBef>
              <a:spcPct val="0"/>
            </a:spcBef>
            <a:spcAft>
              <a:spcPct val="15000"/>
            </a:spcAft>
            <a:buChar char="•"/>
          </a:pPr>
          <a:r>
            <a:rPr lang="zh-CN" altLang="en-US" sz="1300" kern="1200" dirty="0"/>
            <a:t>采用了电子测量技术测量模拟信号</a:t>
          </a:r>
        </a:p>
      </dsp:txBody>
      <dsp:txXfrm>
        <a:off x="7003918" y="5753322"/>
        <a:ext cx="3280812" cy="644328"/>
      </dsp:txXfrm>
    </dsp:sp>
    <dsp:sp modelId="{4494099E-2E12-4E7C-B13D-6F5F7678A6E1}">
      <dsp:nvSpPr>
        <dsp:cNvPr id="0" name=""/>
        <dsp:cNvSpPr/>
      </dsp:nvSpPr>
      <dsp:spPr>
        <a:xfrm>
          <a:off x="3934649" y="5105979"/>
          <a:ext cx="1114380" cy="1113845"/>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4F0371-2E1E-4E23-8076-FA38441CD6D2}">
      <dsp:nvSpPr>
        <dsp:cNvPr id="0" name=""/>
        <dsp:cNvSpPr/>
      </dsp:nvSpPr>
      <dsp:spPr>
        <a:xfrm>
          <a:off x="5745990" y="4652872"/>
          <a:ext cx="2402529" cy="644328"/>
        </a:xfrm>
        <a:prstGeom prst="round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8535"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t>第三代 数字式仪表（上世纪</a:t>
          </a:r>
          <a:r>
            <a:rPr lang="en-US" altLang="en-US" sz="1300" kern="1200" dirty="0"/>
            <a:t>70</a:t>
          </a:r>
          <a:r>
            <a:rPr lang="zh-CN" altLang="en-US" sz="1300" kern="1200" dirty="0"/>
            <a:t>年代）</a:t>
          </a:r>
        </a:p>
      </dsp:txBody>
      <dsp:txXfrm>
        <a:off x="5777444" y="4684326"/>
        <a:ext cx="2339621" cy="581420"/>
      </dsp:txXfrm>
    </dsp:sp>
    <dsp:sp modelId="{577E958D-DFC5-4864-B369-9A142AA955FE}">
      <dsp:nvSpPr>
        <dsp:cNvPr id="0" name=""/>
        <dsp:cNvSpPr/>
      </dsp:nvSpPr>
      <dsp:spPr>
        <a:xfrm>
          <a:off x="5079250" y="4005529"/>
          <a:ext cx="1114380" cy="1113845"/>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9502FB-A850-42A4-A0ED-3B4C2A62D98C}">
      <dsp:nvSpPr>
        <dsp:cNvPr id="0" name=""/>
        <dsp:cNvSpPr/>
      </dsp:nvSpPr>
      <dsp:spPr>
        <a:xfrm>
          <a:off x="6343789" y="3238296"/>
          <a:ext cx="2402529" cy="644328"/>
        </a:xfrm>
        <a:prstGeom prst="round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8535"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t>第四代 智能仪器（上世纪</a:t>
          </a:r>
          <a:r>
            <a:rPr lang="en-US" altLang="en-US" sz="1300" kern="1200" dirty="0"/>
            <a:t>80</a:t>
          </a:r>
          <a:r>
            <a:rPr lang="zh-CN" altLang="en-US" sz="1300" kern="1200" dirty="0"/>
            <a:t>年代）</a:t>
          </a:r>
        </a:p>
      </dsp:txBody>
      <dsp:txXfrm>
        <a:off x="6375243" y="3269750"/>
        <a:ext cx="2339621" cy="581420"/>
      </dsp:txXfrm>
    </dsp:sp>
    <dsp:sp modelId="{C5B41531-F5A6-4A6F-9B79-0D1F64CE6BD4}">
      <dsp:nvSpPr>
        <dsp:cNvPr id="0" name=""/>
        <dsp:cNvSpPr/>
      </dsp:nvSpPr>
      <dsp:spPr>
        <a:xfrm>
          <a:off x="5677994" y="2590953"/>
          <a:ext cx="1114380" cy="1113845"/>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2FE2B-90ED-4CB6-8F89-AAAA4A1D1878}">
      <dsp:nvSpPr>
        <dsp:cNvPr id="0" name=""/>
        <dsp:cNvSpPr/>
      </dsp:nvSpPr>
      <dsp:spPr>
        <a:xfrm>
          <a:off x="6677159" y="1798268"/>
          <a:ext cx="2402529" cy="644328"/>
        </a:xfrm>
        <a:prstGeom prst="roundRect">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8535"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dirty="0"/>
            <a:t>第五代 虚拟仪器</a:t>
          </a:r>
        </a:p>
      </dsp:txBody>
      <dsp:txXfrm>
        <a:off x="6708613" y="1829722"/>
        <a:ext cx="2339621" cy="581420"/>
      </dsp:txXfrm>
    </dsp:sp>
    <dsp:sp modelId="{18BD5234-7EE4-45D2-A1B9-2449C976DD96}">
      <dsp:nvSpPr>
        <dsp:cNvPr id="0" name=""/>
        <dsp:cNvSpPr/>
      </dsp:nvSpPr>
      <dsp:spPr>
        <a:xfrm>
          <a:off x="6010419" y="1150925"/>
          <a:ext cx="1114380" cy="1113845"/>
        </a:xfrm>
        <a:prstGeom prst="ellipse">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1ECA-C06E-495F-86EE-F0D70FC43B99}">
      <dsp:nvSpPr>
        <dsp:cNvPr id="0" name=""/>
        <dsp:cNvSpPr/>
      </dsp:nvSpPr>
      <dsp:spPr>
        <a:xfrm>
          <a:off x="3154045" y="0"/>
          <a:ext cx="4731067" cy="4032250"/>
        </a:xfrm>
        <a:prstGeom prst="rightArrow">
          <a:avLst>
            <a:gd name="adj1" fmla="val 75000"/>
            <a:gd name="adj2" fmla="val 50000"/>
          </a:avLst>
        </a:prstGeom>
        <a:solidFill>
          <a:schemeClr val="accent1">
            <a:alpha val="90000"/>
            <a:tint val="40000"/>
            <a:hueOff val="0"/>
            <a:satOff val="0"/>
            <a:lumOff val="0"/>
            <a:alphaOff val="0"/>
          </a:schemeClr>
        </a:solidFill>
        <a:ln>
          <a:noFill/>
        </a:ln>
        <a:effectLst>
          <a:outerShdw blurRad="225425" dist="50800" dir="5220000" algn="ctr" rotWithShape="0">
            <a:srgbClr val="000000">
              <a:alpha val="33000"/>
            </a:srgbClr>
          </a:outerShdw>
        </a:effectLst>
        <a:scene3d>
          <a:camera prst="isometricOffAxis1Right" zoom="82000"/>
          <a:lightRig rig="harsh" dir="t">
            <a:rot lat="0" lon="0" rev="3000000"/>
          </a:lightRig>
        </a:scene3d>
        <a:sp3d z="-152400" extrusionH="254000" contourW="19050">
          <a:bevelT w="82550" h="44450" prst="angle"/>
          <a:bevelB w="82550" h="44450" prst="angle"/>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9050" tIns="19050" rIns="19050" bIns="19050" numCol="1" spcCol="1270" anchor="t" anchorCtr="0">
          <a:noAutofit/>
        </a:bodyPr>
        <a:lstStyle/>
        <a:p>
          <a:pPr marL="285750" lvl="1" indent="-285750" algn="l" defTabSz="1333500" rtl="0">
            <a:lnSpc>
              <a:spcPct val="90000"/>
            </a:lnSpc>
            <a:spcBef>
              <a:spcPct val="0"/>
            </a:spcBef>
            <a:spcAft>
              <a:spcPct val="15000"/>
            </a:spcAft>
            <a:buChar char="•"/>
          </a:pPr>
          <a:r>
            <a:rPr lang="zh-CN" sz="3000" kern="1200"/>
            <a:t>智能化</a:t>
          </a:r>
        </a:p>
        <a:p>
          <a:pPr marL="285750" lvl="1" indent="-285750" algn="l" defTabSz="1333500" rtl="0">
            <a:lnSpc>
              <a:spcPct val="90000"/>
            </a:lnSpc>
            <a:spcBef>
              <a:spcPct val="0"/>
            </a:spcBef>
            <a:spcAft>
              <a:spcPct val="15000"/>
            </a:spcAft>
            <a:buChar char="•"/>
          </a:pPr>
          <a:r>
            <a:rPr lang="zh-CN" sz="3000" kern="1200" dirty="0"/>
            <a:t>虚拟化</a:t>
          </a:r>
          <a:r>
            <a:rPr lang="zh-CN" altLang="en-US" sz="3000" kern="1200" dirty="0"/>
            <a:t>（</a:t>
          </a:r>
          <a:r>
            <a:rPr lang="en-US" altLang="zh-CN" sz="3000" kern="1200" dirty="0"/>
            <a:t>VI</a:t>
          </a:r>
          <a:r>
            <a:rPr lang="zh-CN" altLang="en-US" sz="3000" kern="1200" dirty="0"/>
            <a:t>）</a:t>
          </a:r>
          <a:endParaRPr lang="zh-CN" sz="3000" kern="1200" dirty="0"/>
        </a:p>
        <a:p>
          <a:pPr marL="285750" lvl="1" indent="-285750" algn="l" defTabSz="1333500" rtl="0">
            <a:lnSpc>
              <a:spcPct val="90000"/>
            </a:lnSpc>
            <a:spcBef>
              <a:spcPct val="0"/>
            </a:spcBef>
            <a:spcAft>
              <a:spcPct val="15000"/>
            </a:spcAft>
            <a:buChar char="•"/>
          </a:pPr>
          <a:r>
            <a:rPr lang="zh-CN" sz="3000" kern="1200" dirty="0"/>
            <a:t>网络化</a:t>
          </a:r>
          <a:r>
            <a:rPr lang="zh-CN" altLang="en-US" sz="3000" kern="1200" dirty="0"/>
            <a:t>（</a:t>
          </a:r>
          <a:r>
            <a:rPr lang="en-US" altLang="zh-CN" sz="3000" kern="1200" dirty="0"/>
            <a:t>Lot</a:t>
          </a:r>
          <a:r>
            <a:rPr lang="zh-CN" altLang="en-US" sz="3000" kern="1200" dirty="0"/>
            <a:t>）</a:t>
          </a:r>
          <a:endParaRPr lang="zh-CN" sz="3000" kern="1200" dirty="0"/>
        </a:p>
        <a:p>
          <a:pPr marL="285750" lvl="1" indent="-285750" algn="l" defTabSz="1333500" rtl="0">
            <a:lnSpc>
              <a:spcPct val="90000"/>
            </a:lnSpc>
            <a:spcBef>
              <a:spcPct val="0"/>
            </a:spcBef>
            <a:spcAft>
              <a:spcPct val="15000"/>
            </a:spcAft>
            <a:buChar char="•"/>
          </a:pPr>
          <a:r>
            <a:rPr lang="zh-CN" sz="3000" kern="1200" dirty="0"/>
            <a:t>微型化和集成化</a:t>
          </a:r>
          <a:r>
            <a:rPr lang="zh-CN" altLang="en-US" sz="3000" kern="1200" dirty="0"/>
            <a:t>（</a:t>
          </a:r>
          <a:r>
            <a:rPr lang="en-US" altLang="zh-CN" sz="3000" kern="1200" dirty="0"/>
            <a:t>MEMS</a:t>
          </a:r>
          <a:r>
            <a:rPr lang="zh-CN" altLang="en-US" sz="3000" kern="1200" dirty="0"/>
            <a:t>）</a:t>
          </a:r>
          <a:endParaRPr lang="zh-CN" sz="3000" kern="1200" dirty="0"/>
        </a:p>
        <a:p>
          <a:pPr marL="285750" lvl="1" indent="-285750" algn="l" defTabSz="1333500" rtl="0">
            <a:lnSpc>
              <a:spcPct val="90000"/>
            </a:lnSpc>
            <a:spcBef>
              <a:spcPct val="0"/>
            </a:spcBef>
            <a:spcAft>
              <a:spcPct val="15000"/>
            </a:spcAft>
            <a:buChar char="•"/>
          </a:pPr>
          <a:r>
            <a:rPr lang="zh-CN" sz="3000" kern="1200" dirty="0"/>
            <a:t>软测量技术</a:t>
          </a:r>
        </a:p>
      </dsp:txBody>
      <dsp:txXfrm>
        <a:off x="3154045" y="504031"/>
        <a:ext cx="3218973" cy="3024188"/>
      </dsp:txXfrm>
    </dsp:sp>
    <dsp:sp modelId="{CB86C7D0-6A6B-42BA-88AF-49F71C30BAA8}">
      <dsp:nvSpPr>
        <dsp:cNvPr id="0" name=""/>
        <dsp:cNvSpPr/>
      </dsp:nvSpPr>
      <dsp:spPr>
        <a:xfrm>
          <a:off x="0" y="0"/>
          <a:ext cx="3154045" cy="4032250"/>
        </a:xfrm>
        <a:prstGeom prst="roundRect">
          <a:avLst/>
        </a:prstGeom>
        <a:solidFill>
          <a:schemeClr val="accent1">
            <a:hueOff val="0"/>
            <a:satOff val="0"/>
            <a:lumOff val="0"/>
            <a:alphaOff val="0"/>
          </a:schemeClr>
        </a:solidFill>
        <a:ln>
          <a:noFill/>
        </a:ln>
        <a:effectLst/>
        <a:scene3d>
          <a:camera prst="isometricOffAxis1Right" zoom="82000"/>
          <a:lightRig rig="harsh" dir="t">
            <a:rot lat="0" lon="0" rev="3000000"/>
          </a:lightRig>
        </a:scene3d>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36220" tIns="118110" rIns="236220" bIns="118110" numCol="1" spcCol="1270" anchor="ctr" anchorCtr="0">
          <a:noAutofit/>
        </a:bodyPr>
        <a:lstStyle/>
        <a:p>
          <a:pPr marL="0" lvl="0" indent="0" algn="ctr" defTabSz="2755900" rtl="0">
            <a:lnSpc>
              <a:spcPct val="90000"/>
            </a:lnSpc>
            <a:spcBef>
              <a:spcPct val="0"/>
            </a:spcBef>
            <a:spcAft>
              <a:spcPct val="35000"/>
            </a:spcAft>
            <a:buNone/>
          </a:pPr>
          <a:r>
            <a:rPr lang="zh-CN" sz="6200" kern="1200" dirty="0"/>
            <a:t>测量技术的发展趋势</a:t>
          </a:r>
        </a:p>
      </dsp:txBody>
      <dsp:txXfrm>
        <a:off x="153968" y="153968"/>
        <a:ext cx="2846109" cy="3724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FDEE8-1C3A-4BC0-B50D-F5C613C6B3A6}">
      <dsp:nvSpPr>
        <dsp:cNvPr id="0" name=""/>
        <dsp:cNvSpPr/>
      </dsp:nvSpPr>
      <dsp:spPr>
        <a:xfrm>
          <a:off x="0" y="0"/>
          <a:ext cx="2285410" cy="33494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t>按测量结果的</a:t>
          </a:r>
          <a:endParaRPr lang="en-US" altLang="zh-CN" sz="1800" b="1" kern="1200" dirty="0"/>
        </a:p>
        <a:p>
          <a:pPr marL="0" lvl="0" indent="0" algn="ctr" defTabSz="800100" rtl="0">
            <a:lnSpc>
              <a:spcPct val="90000"/>
            </a:lnSpc>
            <a:spcBef>
              <a:spcPct val="0"/>
            </a:spcBef>
            <a:spcAft>
              <a:spcPct val="35000"/>
            </a:spcAft>
            <a:buNone/>
          </a:pPr>
          <a:r>
            <a:rPr lang="zh-CN" altLang="en-US" sz="1800" b="1" kern="1200" dirty="0"/>
            <a:t>获得方式</a:t>
          </a:r>
          <a:endParaRPr lang="zh-CN" altLang="en-US" sz="1800" kern="1200" dirty="0"/>
        </a:p>
      </dsp:txBody>
      <dsp:txXfrm>
        <a:off x="0" y="0"/>
        <a:ext cx="2285410" cy="1004831"/>
      </dsp:txXfrm>
    </dsp:sp>
    <dsp:sp modelId="{F1FBBBEF-15BE-4555-8BE2-182751254062}">
      <dsp:nvSpPr>
        <dsp:cNvPr id="0" name=""/>
        <dsp:cNvSpPr/>
      </dsp:nvSpPr>
      <dsp:spPr>
        <a:xfrm>
          <a:off x="229420" y="1004831"/>
          <a:ext cx="1828328" cy="2177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zh-CN" sz="1800" b="0" kern="1200" dirty="0"/>
            <a:t>直接测量</a:t>
          </a:r>
          <a:endParaRPr lang="en-US" altLang="zh-CN" sz="1800" b="0" kern="1200" dirty="0"/>
        </a:p>
        <a:p>
          <a:pPr marL="0" lvl="0" indent="0" algn="ctr" defTabSz="800100" rtl="0">
            <a:lnSpc>
              <a:spcPct val="90000"/>
            </a:lnSpc>
            <a:spcBef>
              <a:spcPct val="0"/>
            </a:spcBef>
            <a:spcAft>
              <a:spcPct val="35000"/>
            </a:spcAft>
            <a:buNone/>
          </a:pPr>
          <a:r>
            <a:rPr lang="zh-CN" sz="1800" b="0" kern="1200" dirty="0"/>
            <a:t>间接测量</a:t>
          </a:r>
        </a:p>
      </dsp:txBody>
      <dsp:txXfrm>
        <a:off x="282970" y="1058381"/>
        <a:ext cx="1721228" cy="2070034"/>
      </dsp:txXfrm>
    </dsp:sp>
    <dsp:sp modelId="{6A541ACC-7B4F-45B9-9AE5-9BD7A9DDBBD7}">
      <dsp:nvSpPr>
        <dsp:cNvPr id="0" name=""/>
        <dsp:cNvSpPr/>
      </dsp:nvSpPr>
      <dsp:spPr>
        <a:xfrm>
          <a:off x="2457694" y="0"/>
          <a:ext cx="2285410" cy="33494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t>按被测量</a:t>
          </a:r>
          <a:endParaRPr lang="en-US" altLang="zh-CN" sz="1800" b="1" kern="1200" dirty="0"/>
        </a:p>
        <a:p>
          <a:pPr marL="0" lvl="0" indent="0" algn="ctr" defTabSz="800100" rtl="0">
            <a:lnSpc>
              <a:spcPct val="90000"/>
            </a:lnSpc>
            <a:spcBef>
              <a:spcPct val="0"/>
            </a:spcBef>
            <a:spcAft>
              <a:spcPct val="35000"/>
            </a:spcAft>
            <a:buNone/>
          </a:pPr>
          <a:r>
            <a:rPr lang="zh-CN" altLang="en-US" sz="1800" b="1" kern="1200" dirty="0"/>
            <a:t>所处状态</a:t>
          </a:r>
          <a:endParaRPr lang="zh-CN" altLang="en-US" sz="1800" kern="1200" dirty="0"/>
        </a:p>
      </dsp:txBody>
      <dsp:txXfrm>
        <a:off x="2457694" y="0"/>
        <a:ext cx="2285410" cy="1004831"/>
      </dsp:txXfrm>
    </dsp:sp>
    <dsp:sp modelId="{DBC6DA78-FF01-4C54-8E1D-AA09EA375277}">
      <dsp:nvSpPr>
        <dsp:cNvPr id="0" name=""/>
        <dsp:cNvSpPr/>
      </dsp:nvSpPr>
      <dsp:spPr>
        <a:xfrm>
          <a:off x="2686235" y="1004831"/>
          <a:ext cx="1828328" cy="2177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t>稳态测量</a:t>
          </a:r>
          <a:endParaRPr lang="en-US" altLang="zh-CN" sz="1800" b="0" kern="1200" dirty="0"/>
        </a:p>
        <a:p>
          <a:pPr marL="0" lvl="0" indent="0" algn="ctr" defTabSz="800100" rtl="0">
            <a:lnSpc>
              <a:spcPct val="90000"/>
            </a:lnSpc>
            <a:spcBef>
              <a:spcPct val="0"/>
            </a:spcBef>
            <a:spcAft>
              <a:spcPct val="35000"/>
            </a:spcAft>
            <a:buNone/>
          </a:pPr>
          <a:r>
            <a:rPr lang="zh-CN" altLang="en-US" sz="1800" b="0" kern="1200" dirty="0"/>
            <a:t>暂态测量</a:t>
          </a:r>
          <a:endParaRPr lang="en-US" altLang="zh-CN" sz="1800" b="0" kern="1200" dirty="0"/>
        </a:p>
      </dsp:txBody>
      <dsp:txXfrm>
        <a:off x="2739785" y="1058381"/>
        <a:ext cx="1721228" cy="2070034"/>
      </dsp:txXfrm>
    </dsp:sp>
    <dsp:sp modelId="{2D0430FF-D9BA-4313-AC61-5C7A66021DAF}">
      <dsp:nvSpPr>
        <dsp:cNvPr id="0" name=""/>
        <dsp:cNvSpPr/>
      </dsp:nvSpPr>
      <dsp:spPr>
        <a:xfrm>
          <a:off x="4914510" y="0"/>
          <a:ext cx="2285410" cy="33494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t>按设备在线与否</a:t>
          </a:r>
        </a:p>
      </dsp:txBody>
      <dsp:txXfrm>
        <a:off x="4914510" y="0"/>
        <a:ext cx="2285410" cy="1004831"/>
      </dsp:txXfrm>
    </dsp:sp>
    <dsp:sp modelId="{E9C07FCD-C4D5-4E55-89B1-135EF8EEB863}">
      <dsp:nvSpPr>
        <dsp:cNvPr id="0" name=""/>
        <dsp:cNvSpPr/>
      </dsp:nvSpPr>
      <dsp:spPr>
        <a:xfrm>
          <a:off x="5143051" y="1004831"/>
          <a:ext cx="1828328" cy="2177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endParaRPr lang="en-US" altLang="zh-CN" sz="1800" b="0" kern="1200" dirty="0"/>
        </a:p>
        <a:p>
          <a:pPr marL="0" lvl="0" indent="0" algn="ctr" defTabSz="800100" rtl="0">
            <a:lnSpc>
              <a:spcPct val="90000"/>
            </a:lnSpc>
            <a:spcBef>
              <a:spcPct val="0"/>
            </a:spcBef>
            <a:spcAft>
              <a:spcPct val="35000"/>
            </a:spcAft>
            <a:buNone/>
          </a:pPr>
          <a:r>
            <a:rPr lang="zh-CN" altLang="en-US" sz="1800" b="0" kern="1200" dirty="0"/>
            <a:t>在线测量</a:t>
          </a:r>
          <a:endParaRPr lang="en-US" altLang="zh-CN" sz="1800" b="0" kern="1200" dirty="0"/>
        </a:p>
        <a:p>
          <a:pPr marL="0" lvl="0" indent="0" algn="ctr" defTabSz="800100" rtl="0">
            <a:lnSpc>
              <a:spcPct val="90000"/>
            </a:lnSpc>
            <a:spcBef>
              <a:spcPct val="0"/>
            </a:spcBef>
            <a:spcAft>
              <a:spcPct val="35000"/>
            </a:spcAft>
            <a:buNone/>
          </a:pPr>
          <a:r>
            <a:rPr lang="zh-CN" altLang="en-US" sz="1800" b="0" kern="1200" dirty="0"/>
            <a:t>离线测量</a:t>
          </a:r>
          <a:endParaRPr lang="en-US" altLang="zh-CN" sz="1800" b="0" kern="1200" dirty="0"/>
        </a:p>
        <a:p>
          <a:pPr marL="0" lvl="0" indent="0" algn="ctr" defTabSz="800100" rtl="0">
            <a:lnSpc>
              <a:spcPct val="90000"/>
            </a:lnSpc>
            <a:spcBef>
              <a:spcPct val="0"/>
            </a:spcBef>
            <a:spcAft>
              <a:spcPct val="35000"/>
            </a:spcAft>
            <a:buNone/>
          </a:pPr>
          <a:endParaRPr lang="zh-CN" altLang="en-US" sz="1800" b="0" kern="1200" dirty="0"/>
        </a:p>
      </dsp:txBody>
      <dsp:txXfrm>
        <a:off x="5196601" y="1058381"/>
        <a:ext cx="1721228" cy="2070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8D4C0-3E2C-4FB6-8586-A41C9893F71D}">
      <dsp:nvSpPr>
        <dsp:cNvPr id="0" name=""/>
        <dsp:cNvSpPr/>
      </dsp:nvSpPr>
      <dsp:spPr>
        <a:xfrm>
          <a:off x="81837" y="0"/>
          <a:ext cx="3570498" cy="306034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95AF025-7A3B-47B0-B93A-98E107141998}">
      <dsp:nvSpPr>
        <dsp:cNvPr id="0" name=""/>
        <dsp:cNvSpPr/>
      </dsp:nvSpPr>
      <dsp:spPr>
        <a:xfrm>
          <a:off x="81837" y="2142238"/>
          <a:ext cx="3570498" cy="734481"/>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电力变压器在线监测系统（测量油中气体和微水含量）</a:t>
          </a:r>
        </a:p>
      </dsp:txBody>
      <dsp:txXfrm>
        <a:off x="81837" y="2142238"/>
        <a:ext cx="3570498" cy="734481"/>
      </dsp:txXfrm>
    </dsp:sp>
    <dsp:sp modelId="{6E51A143-0C34-42C0-9433-4EB7476C6E13}">
      <dsp:nvSpPr>
        <dsp:cNvPr id="0" name=""/>
        <dsp:cNvSpPr/>
      </dsp:nvSpPr>
      <dsp:spPr>
        <a:xfrm>
          <a:off x="4016516" y="0"/>
          <a:ext cx="3570498" cy="306034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523B2A43-B8F8-4AC4-BEE4-91EA82FB8452}">
      <dsp:nvSpPr>
        <dsp:cNvPr id="0" name=""/>
        <dsp:cNvSpPr/>
      </dsp:nvSpPr>
      <dsp:spPr>
        <a:xfrm>
          <a:off x="4016516" y="2142238"/>
          <a:ext cx="3570498" cy="734481"/>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电力变压器油气相色谱仪</a:t>
          </a:r>
        </a:p>
      </dsp:txBody>
      <dsp:txXfrm>
        <a:off x="4016516" y="2142238"/>
        <a:ext cx="3570498" cy="7344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14B70-1541-4345-8F1F-F17F4D33645E}">
      <dsp:nvSpPr>
        <dsp:cNvPr id="0" name=""/>
        <dsp:cNvSpPr/>
      </dsp:nvSpPr>
      <dsp:spPr>
        <a:xfrm>
          <a:off x="68729" y="0"/>
          <a:ext cx="4816220" cy="4128071"/>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899B7378-4C50-44E3-8370-5DC53B1D16A2}">
      <dsp:nvSpPr>
        <dsp:cNvPr id="0" name=""/>
        <dsp:cNvSpPr/>
      </dsp:nvSpPr>
      <dsp:spPr>
        <a:xfrm>
          <a:off x="68729" y="3060338"/>
          <a:ext cx="4816220" cy="649358"/>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rgbClr val="FF0000"/>
              </a:solidFill>
            </a:rPr>
            <a:t>接触式测温</a:t>
          </a:r>
        </a:p>
      </dsp:txBody>
      <dsp:txXfrm>
        <a:off x="68729" y="3060338"/>
        <a:ext cx="4816220" cy="649358"/>
      </dsp:txXfrm>
    </dsp:sp>
    <dsp:sp modelId="{6A4AF19D-92DB-4719-B927-1C9B3A41DDDB}">
      <dsp:nvSpPr>
        <dsp:cNvPr id="0" name=""/>
        <dsp:cNvSpPr/>
      </dsp:nvSpPr>
      <dsp:spPr>
        <a:xfrm>
          <a:off x="5376190" y="0"/>
          <a:ext cx="4816220" cy="4128071"/>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2080D57B-1FFD-492E-9E78-09A6E2FE1FA1}">
      <dsp:nvSpPr>
        <dsp:cNvPr id="0" name=""/>
        <dsp:cNvSpPr/>
      </dsp:nvSpPr>
      <dsp:spPr>
        <a:xfrm>
          <a:off x="5376190" y="3060338"/>
          <a:ext cx="4816220" cy="649358"/>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rgbClr val="FF0000"/>
              </a:solidFill>
            </a:rPr>
            <a:t>红外测温</a:t>
          </a:r>
        </a:p>
      </dsp:txBody>
      <dsp:txXfrm>
        <a:off x="5376190" y="3060338"/>
        <a:ext cx="4816220" cy="6493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A9B66-DBB1-4C08-977C-FBC87FB908FF}">
      <dsp:nvSpPr>
        <dsp:cNvPr id="0" name=""/>
        <dsp:cNvSpPr/>
      </dsp:nvSpPr>
      <dsp:spPr>
        <a:xfrm>
          <a:off x="1160" y="1221502"/>
          <a:ext cx="2262556" cy="90502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33338" bIns="666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传感器       </a:t>
          </a:r>
          <a:r>
            <a:rPr lang="en-US" altLang="zh-CN" sz="2500" kern="1200" dirty="0"/>
            <a:t>G</a:t>
          </a:r>
          <a:r>
            <a:rPr lang="en-US" altLang="zh-CN" sz="2500" kern="1200" baseline="-25000" dirty="0"/>
            <a:t>1</a:t>
          </a:r>
          <a:r>
            <a:rPr lang="en-US" altLang="zh-CN" sz="2500" kern="1200" dirty="0"/>
            <a:t>(s)</a:t>
          </a:r>
          <a:endParaRPr lang="zh-CN" altLang="en-US" sz="2500" kern="1200" dirty="0"/>
        </a:p>
      </dsp:txBody>
      <dsp:txXfrm>
        <a:off x="1160" y="1221502"/>
        <a:ext cx="2036301" cy="905022"/>
      </dsp:txXfrm>
    </dsp:sp>
    <dsp:sp modelId="{34CA9D90-B1DD-4D5B-8D68-99CA42ED9898}">
      <dsp:nvSpPr>
        <dsp:cNvPr id="0" name=""/>
        <dsp:cNvSpPr/>
      </dsp:nvSpPr>
      <dsp:spPr>
        <a:xfrm>
          <a:off x="1811205" y="1221502"/>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信号调理</a:t>
          </a:r>
          <a:r>
            <a:rPr lang="en-US" altLang="zh-CN" sz="2500" kern="1200" dirty="0"/>
            <a:t>G</a:t>
          </a:r>
          <a:r>
            <a:rPr lang="en-US" altLang="zh-CN" sz="2500" kern="1200" baseline="-25000" dirty="0"/>
            <a:t>2</a:t>
          </a:r>
          <a:r>
            <a:rPr lang="en-US" altLang="zh-CN" sz="2500" kern="1200" dirty="0"/>
            <a:t>(s)</a:t>
          </a:r>
          <a:endParaRPr lang="zh-CN" altLang="en-US" sz="2500" kern="1200" dirty="0"/>
        </a:p>
      </dsp:txBody>
      <dsp:txXfrm>
        <a:off x="2263716" y="1221502"/>
        <a:ext cx="1357534" cy="905022"/>
      </dsp:txXfrm>
    </dsp:sp>
    <dsp:sp modelId="{244DCA90-86FA-4206-B4E8-777FFDABAA7E}">
      <dsp:nvSpPr>
        <dsp:cNvPr id="0" name=""/>
        <dsp:cNvSpPr/>
      </dsp:nvSpPr>
      <dsp:spPr>
        <a:xfrm>
          <a:off x="3621249" y="1221502"/>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模数转化</a:t>
          </a:r>
          <a:r>
            <a:rPr lang="en-US" altLang="zh-CN" sz="2500" kern="1200" dirty="0"/>
            <a:t>G</a:t>
          </a:r>
          <a:r>
            <a:rPr lang="en-US" altLang="zh-CN" sz="2500" kern="1200" baseline="-25000" dirty="0"/>
            <a:t>3</a:t>
          </a:r>
          <a:r>
            <a:rPr lang="en-US" altLang="zh-CN" sz="2500" kern="1200" dirty="0"/>
            <a:t>(s)</a:t>
          </a:r>
          <a:endParaRPr lang="zh-CN" altLang="en-US" sz="2500" kern="1200" dirty="0"/>
        </a:p>
      </dsp:txBody>
      <dsp:txXfrm>
        <a:off x="4073760" y="1221502"/>
        <a:ext cx="1357534" cy="905022"/>
      </dsp:txXfrm>
    </dsp:sp>
    <dsp:sp modelId="{83805F3D-2C2B-437A-B5C8-9FD63FC00EBB}">
      <dsp:nvSpPr>
        <dsp:cNvPr id="0" name=""/>
        <dsp:cNvSpPr/>
      </dsp:nvSpPr>
      <dsp:spPr>
        <a:xfrm>
          <a:off x="5431294" y="1221502"/>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计算机</a:t>
          </a:r>
          <a:r>
            <a:rPr lang="en-US" altLang="zh-CN" sz="2500" kern="1200" dirty="0"/>
            <a:t>G</a:t>
          </a:r>
          <a:r>
            <a:rPr lang="en-US" altLang="zh-CN" sz="2500" kern="1200" baseline="-25000" dirty="0"/>
            <a:t>4</a:t>
          </a:r>
          <a:r>
            <a:rPr lang="en-US" altLang="zh-CN" sz="2500" kern="1200" dirty="0"/>
            <a:t>(s)</a:t>
          </a:r>
          <a:endParaRPr lang="zh-CN" altLang="en-US" sz="2500" kern="1200" dirty="0"/>
        </a:p>
      </dsp:txBody>
      <dsp:txXfrm>
        <a:off x="5883805" y="1221502"/>
        <a:ext cx="1357534" cy="905022"/>
      </dsp:txXfrm>
    </dsp:sp>
    <dsp:sp modelId="{805ED012-3CB9-4336-A54C-994AE6F3588C}">
      <dsp:nvSpPr>
        <dsp:cNvPr id="0" name=""/>
        <dsp:cNvSpPr/>
      </dsp:nvSpPr>
      <dsp:spPr>
        <a:xfrm>
          <a:off x="7241339" y="1221502"/>
          <a:ext cx="2262556" cy="9050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显示结果</a:t>
          </a:r>
        </a:p>
      </dsp:txBody>
      <dsp:txXfrm>
        <a:off x="7693850" y="1221502"/>
        <a:ext cx="1357534" cy="905022"/>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004" cy="498472"/>
          </a:xfrm>
          <a:prstGeom prst="rect">
            <a:avLst/>
          </a:prstGeom>
          <a:noFill/>
          <a:ln w="9525">
            <a:noFill/>
            <a:miter lim="800000"/>
            <a:headEnd/>
            <a:tailEnd/>
          </a:ln>
          <a:effectLst/>
        </p:spPr>
        <p:txBody>
          <a:bodyPr vert="horz" wrap="square" lIns="95027" tIns="47514" rIns="95027" bIns="47514" numCol="1" anchor="t" anchorCtr="0" compatLnSpc="1">
            <a:prstTxWarp prst="textNoShape">
              <a:avLst/>
            </a:prstTxWarp>
          </a:bodyPr>
          <a:lstStyle>
            <a:lvl1pPr algn="l" defTabSz="94932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5" name="Rectangle 3"/>
          <p:cNvSpPr>
            <a:spLocks noGrp="1" noChangeArrowheads="1"/>
          </p:cNvSpPr>
          <p:nvPr>
            <p:ph type="dt" sz="quarter" idx="1"/>
          </p:nvPr>
        </p:nvSpPr>
        <p:spPr bwMode="auto">
          <a:xfrm>
            <a:off x="3886996" y="0"/>
            <a:ext cx="2971004" cy="498472"/>
          </a:xfrm>
          <a:prstGeom prst="rect">
            <a:avLst/>
          </a:prstGeom>
          <a:noFill/>
          <a:ln w="9525">
            <a:noFill/>
            <a:miter lim="800000"/>
            <a:headEnd/>
            <a:tailEnd/>
          </a:ln>
          <a:effectLst/>
        </p:spPr>
        <p:txBody>
          <a:bodyPr vert="horz" wrap="square" lIns="95027" tIns="47514" rIns="95027" bIns="47514" numCol="1" anchor="t" anchorCtr="0" compatLnSpc="1">
            <a:prstTxWarp prst="textNoShape">
              <a:avLst/>
            </a:prstTxWarp>
          </a:bodyPr>
          <a:lstStyle>
            <a:lvl1pPr algn="r" defTabSz="94932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6" name="Rectangle 4"/>
          <p:cNvSpPr>
            <a:spLocks noGrp="1" noChangeArrowheads="1"/>
          </p:cNvSpPr>
          <p:nvPr>
            <p:ph type="ftr" sz="quarter" idx="2"/>
          </p:nvPr>
        </p:nvSpPr>
        <p:spPr bwMode="auto">
          <a:xfrm>
            <a:off x="0" y="9448804"/>
            <a:ext cx="2971004" cy="498471"/>
          </a:xfrm>
          <a:prstGeom prst="rect">
            <a:avLst/>
          </a:prstGeom>
          <a:noFill/>
          <a:ln w="9525">
            <a:noFill/>
            <a:miter lim="800000"/>
            <a:headEnd/>
            <a:tailEnd/>
          </a:ln>
          <a:effectLst/>
        </p:spPr>
        <p:txBody>
          <a:bodyPr vert="horz" wrap="square" lIns="95027" tIns="47514" rIns="95027" bIns="47514" numCol="1" anchor="b" anchorCtr="0" compatLnSpc="1">
            <a:prstTxWarp prst="textNoShape">
              <a:avLst/>
            </a:prstTxWarp>
          </a:bodyPr>
          <a:lstStyle>
            <a:lvl1pPr algn="l" defTabSz="949325"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3557" name="Rectangle 5"/>
          <p:cNvSpPr>
            <a:spLocks noGrp="1" noChangeArrowheads="1"/>
          </p:cNvSpPr>
          <p:nvPr>
            <p:ph type="sldNum" sz="quarter" idx="3"/>
          </p:nvPr>
        </p:nvSpPr>
        <p:spPr bwMode="auto">
          <a:xfrm>
            <a:off x="3886996" y="9448804"/>
            <a:ext cx="2971004" cy="498471"/>
          </a:xfrm>
          <a:prstGeom prst="rect">
            <a:avLst/>
          </a:prstGeom>
          <a:noFill/>
          <a:ln w="9525">
            <a:noFill/>
            <a:miter lim="800000"/>
            <a:headEnd/>
            <a:tailEnd/>
          </a:ln>
          <a:effectLst/>
        </p:spPr>
        <p:txBody>
          <a:bodyPr vert="horz" wrap="square" lIns="95027" tIns="47514" rIns="95027" bIns="47514" numCol="1" anchor="b" anchorCtr="0" compatLnSpc="1">
            <a:prstTxWarp prst="textNoShape">
              <a:avLst/>
            </a:prstTxWarp>
          </a:bodyPr>
          <a:lstStyle>
            <a:lvl1pPr algn="r" defTabSz="949325" eaLnBrk="1" hangingPunct="1">
              <a:defRPr kumimoji="1" sz="1200">
                <a:solidFill>
                  <a:schemeClr val="tx1"/>
                </a:solidFill>
                <a:latin typeface="Tahoma" panose="020B0604030504040204" pitchFamily="34" charset="0"/>
                <a:ea typeface="宋体" panose="02010600030101010101" pitchFamily="2" charset="-122"/>
              </a:defRPr>
            </a:lvl1pPr>
          </a:lstStyle>
          <a:p>
            <a:pPr>
              <a:defRPr/>
            </a:pPr>
            <a:fld id="{B5A306A8-F5CA-4F28-9D24-86E95871B72E}"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58260" cy="471570"/>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lvl1pPr algn="l" defTabSz="920750"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4579" name="Rectangle 3"/>
          <p:cNvSpPr>
            <a:spLocks noGrp="1" noChangeArrowheads="1"/>
          </p:cNvSpPr>
          <p:nvPr>
            <p:ph type="dt" idx="1"/>
          </p:nvPr>
        </p:nvSpPr>
        <p:spPr bwMode="auto">
          <a:xfrm>
            <a:off x="3869474" y="0"/>
            <a:ext cx="2958259" cy="471570"/>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lvl1pPr algn="r" defTabSz="920750"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53975" y="709613"/>
            <a:ext cx="6721475" cy="3781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09621" y="4725193"/>
            <a:ext cx="5008490" cy="4490991"/>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82" name="Rectangle 6"/>
          <p:cNvSpPr>
            <a:spLocks noGrp="1" noChangeArrowheads="1"/>
          </p:cNvSpPr>
          <p:nvPr>
            <p:ph type="ftr" sz="quarter" idx="4"/>
          </p:nvPr>
        </p:nvSpPr>
        <p:spPr bwMode="auto">
          <a:xfrm>
            <a:off x="0" y="9451969"/>
            <a:ext cx="2958260" cy="473152"/>
          </a:xfrm>
          <a:prstGeom prst="rect">
            <a:avLst/>
          </a:prstGeom>
          <a:noFill/>
          <a:ln w="9525">
            <a:noFill/>
            <a:miter lim="800000"/>
            <a:headEnd/>
            <a:tailEnd/>
          </a:ln>
          <a:effectLst/>
        </p:spPr>
        <p:txBody>
          <a:bodyPr vert="horz" wrap="square" lIns="92098" tIns="46049" rIns="92098" bIns="46049" numCol="1" anchor="b" anchorCtr="0" compatLnSpc="1">
            <a:prstTxWarp prst="textNoShape">
              <a:avLst/>
            </a:prstTxWarp>
          </a:bodyPr>
          <a:lstStyle>
            <a:lvl1pPr algn="l" defTabSz="920750" eaLnBrk="1" hangingPunct="1">
              <a:defRPr kumimoji="1" sz="1200">
                <a:solidFill>
                  <a:schemeClr val="tx1"/>
                </a:solidFill>
                <a:latin typeface="Tahoma" pitchFamily="34" charset="0"/>
                <a:ea typeface="宋体" pitchFamily="2" charset="-122"/>
              </a:defRPr>
            </a:lvl1pPr>
          </a:lstStyle>
          <a:p>
            <a:pPr>
              <a:defRPr/>
            </a:pPr>
            <a:endParaRPr lang="en-US" altLang="zh-CN"/>
          </a:p>
        </p:txBody>
      </p:sp>
      <p:sp>
        <p:nvSpPr>
          <p:cNvPr id="24583" name="Rectangle 7"/>
          <p:cNvSpPr>
            <a:spLocks noGrp="1" noChangeArrowheads="1"/>
          </p:cNvSpPr>
          <p:nvPr>
            <p:ph type="sldNum" sz="quarter" idx="5"/>
          </p:nvPr>
        </p:nvSpPr>
        <p:spPr bwMode="auto">
          <a:xfrm>
            <a:off x="3869474" y="9451969"/>
            <a:ext cx="2958259" cy="473152"/>
          </a:xfrm>
          <a:prstGeom prst="rect">
            <a:avLst/>
          </a:prstGeom>
          <a:noFill/>
          <a:ln w="9525">
            <a:noFill/>
            <a:miter lim="800000"/>
            <a:headEnd/>
            <a:tailEnd/>
          </a:ln>
          <a:effectLst/>
        </p:spPr>
        <p:txBody>
          <a:bodyPr vert="horz" wrap="square" lIns="92098" tIns="46049" rIns="92098" bIns="46049" numCol="1" anchor="b" anchorCtr="0" compatLnSpc="1">
            <a:prstTxWarp prst="textNoShape">
              <a:avLst/>
            </a:prstTxWarp>
          </a:bodyPr>
          <a:lstStyle>
            <a:lvl1pPr algn="r" defTabSz="920750" eaLnBrk="1" hangingPunct="1">
              <a:defRPr kumimoji="1" sz="1200">
                <a:solidFill>
                  <a:schemeClr val="tx1"/>
                </a:solidFill>
                <a:latin typeface="Tahoma" panose="020B0604030504040204" pitchFamily="34" charset="0"/>
                <a:ea typeface="宋体" panose="02010600030101010101" pitchFamily="2" charset="-122"/>
              </a:defRPr>
            </a:lvl1pPr>
          </a:lstStyle>
          <a:p>
            <a:pPr>
              <a:defRPr/>
            </a:pPr>
            <a:fld id="{4E27EEF4-97DA-4C29-AA39-2203EAFB50AF}" type="slidenum">
              <a:rPr lang="en-US" altLang="zh-CN"/>
              <a:pPr>
                <a:defRPr/>
              </a:pPr>
              <a:t>‹#›</a:t>
            </a:fld>
            <a:endParaRPr lang="en-US" altLang="zh-CN"/>
          </a:p>
        </p:txBody>
      </p:sp>
    </p:spTree>
    <p:extLst>
      <p:ext uri="{BB962C8B-B14F-4D97-AF65-F5344CB8AC3E}">
        <p14:creationId xmlns:p14="http://schemas.microsoft.com/office/powerpoint/2010/main" val="57066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火力发电机组里面需要测哪些电气量？</a:t>
            </a:r>
          </a:p>
        </p:txBody>
      </p:sp>
      <p:sp>
        <p:nvSpPr>
          <p:cNvPr id="4" name="灯片编号占位符 3"/>
          <p:cNvSpPr>
            <a:spLocks noGrp="1"/>
          </p:cNvSpPr>
          <p:nvPr>
            <p:ph type="sldNum" sz="quarter" idx="10"/>
          </p:nvPr>
        </p:nvSpPr>
        <p:spPr/>
        <p:txBody>
          <a:bodyPr/>
          <a:lstStyle/>
          <a:p>
            <a:pPr>
              <a:defRPr/>
            </a:pPr>
            <a:fld id="{4E27EEF4-97DA-4C29-AA39-2203EAFB50AF}" type="slidenum">
              <a:rPr lang="en-US" altLang="zh-CN" smtClean="0"/>
              <a:pPr>
                <a:defRPr/>
              </a:pPr>
              <a:t>7</a:t>
            </a:fld>
            <a:endParaRPr lang="en-US" altLang="zh-CN"/>
          </a:p>
        </p:txBody>
      </p:sp>
    </p:spTree>
    <p:extLst>
      <p:ext uri="{BB962C8B-B14F-4D97-AF65-F5344CB8AC3E}">
        <p14:creationId xmlns:p14="http://schemas.microsoft.com/office/powerpoint/2010/main" val="228120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自学，由于学时和能力有限，讲的都很基础，若想掌握更多知识，还需要同学自学，自学也是一种很重要的能力，工作中尤其重要，因为没有现成的，都需要同学们自己寻找解决问题的方法。</a:t>
            </a:r>
          </a:p>
        </p:txBody>
      </p:sp>
      <p:sp>
        <p:nvSpPr>
          <p:cNvPr id="4" name="灯片编号占位符 3"/>
          <p:cNvSpPr>
            <a:spLocks noGrp="1"/>
          </p:cNvSpPr>
          <p:nvPr>
            <p:ph type="sldNum" sz="quarter" idx="10"/>
          </p:nvPr>
        </p:nvSpPr>
        <p:spPr/>
        <p:txBody>
          <a:bodyPr/>
          <a:lstStyle/>
          <a:p>
            <a:pPr>
              <a:defRPr/>
            </a:pPr>
            <a:fld id="{4E27EEF4-97DA-4C29-AA39-2203EAFB50AF}" type="slidenum">
              <a:rPr lang="en-US" altLang="zh-CN" smtClean="0"/>
              <a:pPr>
                <a:defRPr/>
              </a:pPr>
              <a:t>12</a:t>
            </a:fld>
            <a:endParaRPr lang="en-US" altLang="zh-CN"/>
          </a:p>
        </p:txBody>
      </p:sp>
    </p:spTree>
    <p:extLst>
      <p:ext uri="{BB962C8B-B14F-4D97-AF65-F5344CB8AC3E}">
        <p14:creationId xmlns:p14="http://schemas.microsoft.com/office/powerpoint/2010/main" val="173050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提问，测量的定义？</a:t>
            </a:r>
          </a:p>
        </p:txBody>
      </p:sp>
      <p:sp>
        <p:nvSpPr>
          <p:cNvPr id="4" name="灯片编号占位符 3"/>
          <p:cNvSpPr>
            <a:spLocks noGrp="1"/>
          </p:cNvSpPr>
          <p:nvPr>
            <p:ph type="sldNum" sz="quarter" idx="10"/>
          </p:nvPr>
        </p:nvSpPr>
        <p:spPr/>
        <p:txBody>
          <a:bodyPr/>
          <a:lstStyle/>
          <a:p>
            <a:pPr>
              <a:defRPr/>
            </a:pPr>
            <a:fld id="{4E27EEF4-97DA-4C29-AA39-2203EAFB50AF}" type="slidenum">
              <a:rPr lang="en-US" altLang="zh-CN" smtClean="0"/>
              <a:pPr>
                <a:defRPr/>
              </a:pPr>
              <a:t>18</a:t>
            </a:fld>
            <a:endParaRPr lang="en-US" altLang="zh-CN"/>
          </a:p>
        </p:txBody>
      </p:sp>
    </p:spTree>
    <p:extLst>
      <p:ext uri="{BB962C8B-B14F-4D97-AF65-F5344CB8AC3E}">
        <p14:creationId xmlns:p14="http://schemas.microsoft.com/office/powerpoint/2010/main" val="276930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E27EEF4-97DA-4C29-AA39-2203EAFB50AF}" type="slidenum">
              <a:rPr lang="en-US" altLang="zh-CN" smtClean="0"/>
              <a:pPr>
                <a:defRPr/>
              </a:pPr>
              <a:t>22</a:t>
            </a:fld>
            <a:endParaRPr lang="en-US" altLang="zh-CN"/>
          </a:p>
        </p:txBody>
      </p:sp>
    </p:spTree>
    <p:extLst>
      <p:ext uri="{BB962C8B-B14F-4D97-AF65-F5344CB8AC3E}">
        <p14:creationId xmlns:p14="http://schemas.microsoft.com/office/powerpoint/2010/main" val="313161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温度计测人体温度：直接测量，稳态测量，离线测量。</a:t>
            </a:r>
          </a:p>
        </p:txBody>
      </p:sp>
      <p:sp>
        <p:nvSpPr>
          <p:cNvPr id="4" name="灯片编号占位符 3"/>
          <p:cNvSpPr>
            <a:spLocks noGrp="1"/>
          </p:cNvSpPr>
          <p:nvPr>
            <p:ph type="sldNum" sz="quarter" idx="5"/>
          </p:nvPr>
        </p:nvSpPr>
        <p:spPr/>
        <p:txBody>
          <a:bodyPr/>
          <a:lstStyle/>
          <a:p>
            <a:pPr>
              <a:defRPr/>
            </a:pPr>
            <a:fld id="{4E27EEF4-97DA-4C29-AA39-2203EAFB50AF}" type="slidenum">
              <a:rPr lang="en-US" altLang="zh-CN" smtClean="0"/>
              <a:pPr>
                <a:defRPr/>
              </a:pPr>
              <a:t>23</a:t>
            </a:fld>
            <a:endParaRPr lang="en-US" altLang="zh-CN"/>
          </a:p>
        </p:txBody>
      </p:sp>
    </p:spTree>
    <p:extLst>
      <p:ext uri="{BB962C8B-B14F-4D97-AF65-F5344CB8AC3E}">
        <p14:creationId xmlns:p14="http://schemas.microsoft.com/office/powerpoint/2010/main" val="414380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E27EEF4-97DA-4C29-AA39-2203EAFB50AF}" type="slidenum">
              <a:rPr lang="en-US" altLang="zh-CN" smtClean="0"/>
              <a:pPr>
                <a:defRPr/>
              </a:pPr>
              <a:t>25</a:t>
            </a:fld>
            <a:endParaRPr lang="en-US" altLang="zh-CN"/>
          </a:p>
        </p:txBody>
      </p:sp>
    </p:spTree>
    <p:extLst>
      <p:ext uri="{BB962C8B-B14F-4D97-AF65-F5344CB8AC3E}">
        <p14:creationId xmlns:p14="http://schemas.microsoft.com/office/powerpoint/2010/main" val="161753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E27EEF4-97DA-4C29-AA39-2203EAFB50AF}" type="slidenum">
              <a:rPr lang="en-US" altLang="zh-CN" smtClean="0"/>
              <a:pPr>
                <a:defRPr/>
              </a:pPr>
              <a:t>26</a:t>
            </a:fld>
            <a:endParaRPr lang="en-US" altLang="zh-CN"/>
          </a:p>
        </p:txBody>
      </p:sp>
    </p:spTree>
    <p:extLst>
      <p:ext uri="{BB962C8B-B14F-4D97-AF65-F5344CB8AC3E}">
        <p14:creationId xmlns:p14="http://schemas.microsoft.com/office/powerpoint/2010/main" val="2880272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温度计测人体温度：直接测量，稳态测量，离线测量、接触测量</a:t>
            </a:r>
          </a:p>
        </p:txBody>
      </p:sp>
      <p:sp>
        <p:nvSpPr>
          <p:cNvPr id="4" name="灯片编号占位符 3"/>
          <p:cNvSpPr>
            <a:spLocks noGrp="1"/>
          </p:cNvSpPr>
          <p:nvPr>
            <p:ph type="sldNum" sz="quarter" idx="10"/>
          </p:nvPr>
        </p:nvSpPr>
        <p:spPr/>
        <p:txBody>
          <a:bodyPr/>
          <a:lstStyle/>
          <a:p>
            <a:pPr>
              <a:defRPr/>
            </a:pPr>
            <a:fld id="{4E27EEF4-97DA-4C29-AA39-2203EAFB50AF}" type="slidenum">
              <a:rPr lang="en-US" altLang="zh-CN" smtClean="0"/>
              <a:pPr>
                <a:defRPr/>
              </a:pPr>
              <a:t>27</a:t>
            </a:fld>
            <a:endParaRPr lang="en-US" altLang="zh-CN"/>
          </a:p>
        </p:txBody>
      </p:sp>
    </p:spTree>
    <p:extLst>
      <p:ext uri="{BB962C8B-B14F-4D97-AF65-F5344CB8AC3E}">
        <p14:creationId xmlns:p14="http://schemas.microsoft.com/office/powerpoint/2010/main" val="967293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8F74B5-F538-4A82-8407-901339A54F02}"/>
              </a:ext>
            </a:extLst>
          </p:cNvPr>
          <p:cNvPicPr>
            <a:picLocks noChangeAspect="1"/>
          </p:cNvPicPr>
          <p:nvPr userDrawn="1"/>
        </p:nvPicPr>
        <p:blipFill>
          <a:blip r:embed="rId2"/>
          <a:stretch>
            <a:fillRect/>
          </a:stretch>
        </p:blipFill>
        <p:spPr>
          <a:xfrm>
            <a:off x="10108370" y="6309320"/>
            <a:ext cx="2070230" cy="540060"/>
          </a:xfrm>
          <a:prstGeom prst="rect">
            <a:avLst/>
          </a:prstGeom>
        </p:spPr>
      </p:pic>
      <p:pic>
        <p:nvPicPr>
          <p:cNvPr id="5" name="图片 4">
            <a:extLst>
              <a:ext uri="{FF2B5EF4-FFF2-40B4-BE49-F238E27FC236}">
                <a16:creationId xmlns:a16="http://schemas.microsoft.com/office/drawing/2014/main" id="{0950F129-B29E-46C1-83EA-BDE936173133}"/>
              </a:ext>
            </a:extLst>
          </p:cNvPr>
          <p:cNvPicPr>
            <a:picLocks noChangeAspect="1"/>
          </p:cNvPicPr>
          <p:nvPr userDrawn="1"/>
        </p:nvPicPr>
        <p:blipFill>
          <a:blip r:embed="rId3"/>
          <a:stretch>
            <a:fillRect/>
          </a:stretch>
        </p:blipFill>
        <p:spPr>
          <a:xfrm>
            <a:off x="11030" y="0"/>
            <a:ext cx="12167570" cy="3899804"/>
          </a:xfrm>
          <a:prstGeom prst="rect">
            <a:avLst/>
          </a:prstGeom>
        </p:spPr>
      </p:pic>
    </p:spTree>
    <p:extLst>
      <p:ext uri="{BB962C8B-B14F-4D97-AF65-F5344CB8AC3E}">
        <p14:creationId xmlns:p14="http://schemas.microsoft.com/office/powerpoint/2010/main" val="474986026"/>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5" name="文本框 4"/>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9" name="矩形 8"/>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2" name="矩形 11">
            <a:extLst>
              <a:ext uri="{FF2B5EF4-FFF2-40B4-BE49-F238E27FC236}">
                <a16:creationId xmlns:a16="http://schemas.microsoft.com/office/drawing/2014/main" id="{B5C5CB67-9600-4E51-A8C5-57286439A751}"/>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3" name="图片 12">
            <a:extLst>
              <a:ext uri="{FF2B5EF4-FFF2-40B4-BE49-F238E27FC236}">
                <a16:creationId xmlns:a16="http://schemas.microsoft.com/office/drawing/2014/main" id="{6643A2CB-D498-4FFF-AF94-B6D02A0F2211}"/>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3859415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58"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985823767"/>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2"/>
          <a:srcRect r="24899"/>
          <a:stretch/>
        </p:blipFill>
        <p:spPr>
          <a:xfrm>
            <a:off x="0" y="1231683"/>
            <a:ext cx="9156340" cy="332713"/>
          </a:xfrm>
          <a:prstGeom prst="rect">
            <a:avLst/>
          </a:prstGeom>
        </p:spPr>
      </p:pic>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a:xfrm>
            <a:off x="349858"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p:nvPicPr>
        <p:blipFill rotWithShape="1">
          <a:blip r:embed="rId2"/>
          <a:srcRect r="26006" b="-42223"/>
          <a:stretch/>
        </p:blipFill>
        <p:spPr>
          <a:xfrm>
            <a:off x="0" y="1231683"/>
            <a:ext cx="9021325" cy="473196"/>
          </a:xfrm>
          <a:prstGeom prst="rect">
            <a:avLst/>
          </a:prstGeom>
        </p:spPr>
      </p:pic>
    </p:spTree>
    <p:extLst>
      <p:ext uri="{BB962C8B-B14F-4D97-AF65-F5344CB8AC3E}">
        <p14:creationId xmlns:p14="http://schemas.microsoft.com/office/powerpoint/2010/main" val="1707682363"/>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1" name="图片 10"/>
          <p:cNvPicPr>
            <a:picLocks noChangeAspect="1"/>
          </p:cNvPicPr>
          <p:nvPr/>
        </p:nvPicPr>
        <p:blipFill>
          <a:blip r:embed="rId2"/>
          <a:stretch>
            <a:fillRect/>
          </a:stretch>
        </p:blipFill>
        <p:spPr>
          <a:xfrm>
            <a:off x="1" y="0"/>
            <a:ext cx="12193057" cy="664522"/>
          </a:xfrm>
          <a:prstGeom prst="rect">
            <a:avLst/>
          </a:prstGeom>
        </p:spPr>
      </p:pic>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7" name="矩形 16">
            <a:extLst>
              <a:ext uri="{FF2B5EF4-FFF2-40B4-BE49-F238E27FC236}">
                <a16:creationId xmlns:a16="http://schemas.microsoft.com/office/drawing/2014/main" id="{27253014-AC13-4F23-91DA-B07CAE09C84B}"/>
              </a:ext>
            </a:extLst>
          </p:cNvPr>
          <p:cNvSpPr/>
          <p:nvPr userDrawn="1"/>
        </p:nvSpPr>
        <p:spPr>
          <a:xfrm>
            <a:off x="0" y="3760"/>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439091123"/>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 y="0"/>
            <a:ext cx="12193057" cy="664522"/>
          </a:xfrm>
          <a:prstGeom prst="rect">
            <a:avLst/>
          </a:prstGeom>
        </p:spPr>
      </p:pic>
      <p:sp>
        <p:nvSpPr>
          <p:cNvPr id="22" name="矩形 21"/>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6" name="文本框 5"/>
          <p:cNvSpPr txBox="1"/>
          <p:nvPr/>
        </p:nvSpPr>
        <p:spPr>
          <a:xfrm>
            <a:off x="11000035" y="313201"/>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标题 4"/>
          <p:cNvSpPr>
            <a:spLocks noGrp="1"/>
          </p:cNvSpPr>
          <p:nvPr>
            <p:ph type="title" hasCustomPrompt="1"/>
          </p:nvPr>
        </p:nvSpPr>
        <p:spPr>
          <a:xfrm>
            <a:off x="349859" y="960115"/>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1"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0" y="313201"/>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54BD5A17-3153-4A95-988E-B577C14000F1}"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2"/>
          <a:stretch>
            <a:fillRect/>
          </a:stretch>
        </p:blipFill>
        <p:spPr>
          <a:xfrm>
            <a:off x="1" y="0"/>
            <a:ext cx="12193057" cy="664522"/>
          </a:xfrm>
          <a:prstGeom prst="rect">
            <a:avLst/>
          </a:prstGeom>
        </p:spPr>
      </p:pic>
      <p:sp>
        <p:nvSpPr>
          <p:cNvPr id="14" name="矩形 13"/>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9" name="矩形 18"/>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0" name="矩形 19">
            <a:extLst>
              <a:ext uri="{FF2B5EF4-FFF2-40B4-BE49-F238E27FC236}">
                <a16:creationId xmlns:a16="http://schemas.microsoft.com/office/drawing/2014/main" id="{AB5BFCD3-7630-4C18-8096-E2B34962A7A5}"/>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1119448925"/>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E11DFE3-112C-4449-8AFE-6C2B00418322}"/>
              </a:ext>
            </a:extLst>
          </p:cNvPr>
          <p:cNvPicPr>
            <a:picLocks noChangeAspect="1"/>
          </p:cNvPicPr>
          <p:nvPr userDrawn="1"/>
        </p:nvPicPr>
        <p:blipFill>
          <a:blip r:embed="rId2"/>
          <a:stretch>
            <a:fillRect/>
          </a:stretch>
        </p:blipFill>
        <p:spPr>
          <a:xfrm>
            <a:off x="10986192" y="5713426"/>
            <a:ext cx="1160617" cy="1114192"/>
          </a:xfrm>
          <a:prstGeom prst="rect">
            <a:avLst/>
          </a:prstGeom>
        </p:spPr>
      </p:pic>
      <p:pic>
        <p:nvPicPr>
          <p:cNvPr id="15" name="图片 14">
            <a:extLst>
              <a:ext uri="{FF2B5EF4-FFF2-40B4-BE49-F238E27FC236}">
                <a16:creationId xmlns:a16="http://schemas.microsoft.com/office/drawing/2014/main" id="{4F12A0A9-F39E-47DC-8658-961C74B8585C}"/>
              </a:ext>
            </a:extLst>
          </p:cNvPr>
          <p:cNvPicPr>
            <a:picLocks noChangeAspect="1"/>
          </p:cNvPicPr>
          <p:nvPr userDrawn="1"/>
        </p:nvPicPr>
        <p:blipFill rotWithShape="1">
          <a:blip r:embed="rId3"/>
          <a:srcRect r="2629"/>
          <a:stretch/>
        </p:blipFill>
        <p:spPr>
          <a:xfrm>
            <a:off x="236989" y="-3309"/>
            <a:ext cx="11718022" cy="4009753"/>
          </a:xfrm>
          <a:prstGeom prst="rect">
            <a:avLst/>
          </a:prstGeom>
        </p:spPr>
      </p:pic>
    </p:spTree>
    <p:extLst>
      <p:ext uri="{BB962C8B-B14F-4D97-AF65-F5344CB8AC3E}">
        <p14:creationId xmlns:p14="http://schemas.microsoft.com/office/powerpoint/2010/main" val="3726323552"/>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封底">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6" name="图片 5">
            <a:extLst>
              <a:ext uri="{FF2B5EF4-FFF2-40B4-BE49-F238E27FC236}">
                <a16:creationId xmlns:a16="http://schemas.microsoft.com/office/drawing/2014/main" id="{70A319DD-B4CD-4030-96ED-23897F50FAFA}"/>
              </a:ext>
            </a:extLst>
          </p:cNvPr>
          <p:cNvPicPr>
            <a:picLocks noChangeAspect="1"/>
          </p:cNvPicPr>
          <p:nvPr userDrawn="1"/>
        </p:nvPicPr>
        <p:blipFill rotWithShape="1">
          <a:blip r:embed="rId3"/>
          <a:srcRect l="108" t="21115" r="2521" b="-517"/>
          <a:stretch/>
        </p:blipFill>
        <p:spPr>
          <a:xfrm>
            <a:off x="-5448" y="2573905"/>
            <a:ext cx="12170545" cy="3183826"/>
          </a:xfrm>
          <a:prstGeom prst="rect">
            <a:avLst/>
          </a:prstGeom>
        </p:spPr>
      </p:pic>
    </p:spTree>
    <p:extLst>
      <p:ext uri="{BB962C8B-B14F-4D97-AF65-F5344CB8AC3E}">
        <p14:creationId xmlns:p14="http://schemas.microsoft.com/office/powerpoint/2010/main" val="178140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77087826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1" y="975600"/>
            <a:ext cx="11162884" cy="576000"/>
          </a:xfrm>
          <a:prstGeom prst="rect">
            <a:avLst/>
          </a:prstGeom>
        </p:spPr>
        <p:txBody>
          <a:bodyPr/>
          <a:lstStyle>
            <a:lvl1pPr>
              <a:defRPr sz="3200" b="1">
                <a:solidFill>
                  <a:schemeClr val="accent1"/>
                </a:solidFill>
              </a:defRPr>
            </a:lvl1pPr>
          </a:lstStyle>
          <a:p>
            <a:r>
              <a:rPr lang="zh-CN" altLang="en-US" dirty="0"/>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E1703B59-C883-4B8B-974E-AFB30A6C43A7}"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278894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7" name="矩形 6"/>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4" name="图片 3">
            <a:extLst>
              <a:ext uri="{FF2B5EF4-FFF2-40B4-BE49-F238E27FC236}">
                <a16:creationId xmlns:a16="http://schemas.microsoft.com/office/drawing/2014/main" id="{DC96C2F9-BBC7-4FF5-A3D9-74A097C5C09C}"/>
              </a:ext>
            </a:extLst>
          </p:cNvPr>
          <p:cNvPicPr>
            <a:picLocks noChangeAspect="1"/>
          </p:cNvPicPr>
          <p:nvPr userDrawn="1"/>
        </p:nvPicPr>
        <p:blipFill>
          <a:blip r:embed="rId4"/>
          <a:stretch>
            <a:fillRect/>
          </a:stretch>
        </p:blipFill>
        <p:spPr>
          <a:xfrm>
            <a:off x="0" y="-19711"/>
            <a:ext cx="683893" cy="688578"/>
          </a:xfrm>
          <a:prstGeom prst="rect">
            <a:avLst/>
          </a:prstGeom>
        </p:spPr>
      </p:pic>
    </p:spTree>
    <p:extLst>
      <p:ext uri="{BB962C8B-B14F-4D97-AF65-F5344CB8AC3E}">
        <p14:creationId xmlns:p14="http://schemas.microsoft.com/office/powerpoint/2010/main" val="3454466515"/>
      </p:ext>
    </p:extLst>
  </p:cSld>
  <p:clrMapOvr>
    <a:masterClrMapping/>
  </p:clrMapOvr>
  <p:hf hdr="0" ft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78"/>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7" name="灯片编号占位符 8"/>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D4CE0C3C-47D3-4455-AB34-8268314DB49D}" type="slidenum">
              <a:rPr kumimoji="0" lang="en-US" altLang="zh-CN"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altLang="zh-CN" sz="1200" b="0" i="0" u="none" strike="noStrike" kern="1200" cap="none" spc="-6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04390"/>
            <a:ext cx="613229" cy="460086"/>
          </a:xfrm>
          <a:prstGeom prst="rect">
            <a:avLst/>
          </a:prstGeom>
        </p:spPr>
      </p:pic>
      <p:sp>
        <p:nvSpPr>
          <p:cNvPr id="11" name="矩形 10"/>
          <p:cNvSpPr/>
          <p:nvPr/>
        </p:nvSpPr>
        <p:spPr>
          <a:xfrm>
            <a:off x="0" y="2"/>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3" name="矩形 12"/>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文本框 13"/>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2D41BD97-5CA9-40F4-BBA7-B4FAAEDE393A}"/>
              </a:ext>
            </a:extLst>
          </p:cNvPr>
          <p:cNvPicPr>
            <a:picLocks noChangeAspect="1"/>
          </p:cNvPicPr>
          <p:nvPr userDrawn="1"/>
        </p:nvPicPr>
        <p:blipFill>
          <a:blip r:embed="rId4"/>
          <a:stretch>
            <a:fillRect/>
          </a:stretch>
        </p:blipFill>
        <p:spPr>
          <a:xfrm>
            <a:off x="14443" y="-22678"/>
            <a:ext cx="664314" cy="668865"/>
          </a:xfrm>
          <a:prstGeom prst="rect">
            <a:avLst/>
          </a:prstGeom>
        </p:spPr>
      </p:pic>
    </p:spTree>
    <p:extLst>
      <p:ext uri="{BB962C8B-B14F-4D97-AF65-F5344CB8AC3E}">
        <p14:creationId xmlns:p14="http://schemas.microsoft.com/office/powerpoint/2010/main" val="955979052"/>
      </p:ext>
    </p:extLst>
  </p:cSld>
  <p:clrMapOvr>
    <a:masterClrMapping/>
  </p:clrMapOvr>
  <p:hf hdr="0" ftr="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1" name="矩形 10"/>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4" name="矩形 13">
            <a:extLst>
              <a:ext uri="{FF2B5EF4-FFF2-40B4-BE49-F238E27FC236}">
                <a16:creationId xmlns:a16="http://schemas.microsoft.com/office/drawing/2014/main" id="{4BEF5A37-8A15-417A-8BEF-C289B3E6C95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5" name="图片 14">
            <a:extLst>
              <a:ext uri="{FF2B5EF4-FFF2-40B4-BE49-F238E27FC236}">
                <a16:creationId xmlns:a16="http://schemas.microsoft.com/office/drawing/2014/main" id="{815F27D0-8779-4E6F-90B4-D55E52F48BDB}"/>
              </a:ext>
            </a:extLst>
          </p:cNvPr>
          <p:cNvPicPr>
            <a:picLocks noChangeAspect="1"/>
          </p:cNvPicPr>
          <p:nvPr userDrawn="1"/>
        </p:nvPicPr>
        <p:blipFill>
          <a:blip r:embed="rId2"/>
          <a:stretch>
            <a:fillRect/>
          </a:stretch>
        </p:blipFill>
        <p:spPr>
          <a:xfrm>
            <a:off x="10135587" y="6309320"/>
            <a:ext cx="2070230" cy="540060"/>
          </a:xfrm>
          <a:prstGeom prst="rect">
            <a:avLst/>
          </a:prstGeom>
        </p:spPr>
      </p:pic>
      <p:pic>
        <p:nvPicPr>
          <p:cNvPr id="16" name="图片 15">
            <a:extLst>
              <a:ext uri="{FF2B5EF4-FFF2-40B4-BE49-F238E27FC236}">
                <a16:creationId xmlns:a16="http://schemas.microsoft.com/office/drawing/2014/main" id="{F5F89428-5A1C-4877-A04B-776E5323AF72}"/>
              </a:ext>
            </a:extLst>
          </p:cNvPr>
          <p:cNvPicPr>
            <a:picLocks noChangeAspect="1"/>
          </p:cNvPicPr>
          <p:nvPr userDrawn="1"/>
        </p:nvPicPr>
        <p:blipFill>
          <a:blip r:embed="rId3"/>
          <a:stretch>
            <a:fillRect/>
          </a:stretch>
        </p:blipFill>
        <p:spPr>
          <a:xfrm>
            <a:off x="-1" y="-16777"/>
            <a:ext cx="740405" cy="745477"/>
          </a:xfrm>
          <a:prstGeom prst="rect">
            <a:avLst/>
          </a:prstGeom>
        </p:spPr>
      </p:pic>
    </p:spTree>
    <p:extLst>
      <p:ext uri="{BB962C8B-B14F-4D97-AF65-F5344CB8AC3E}">
        <p14:creationId xmlns:p14="http://schemas.microsoft.com/office/powerpoint/2010/main" val="925763457"/>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108778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1" y="975601"/>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5" y="311755"/>
            <a:ext cx="578813"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Page .</a:t>
            </a:r>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7E0B4DC1-AB35-4259-8072-EA8F5B8A0BBF}" type="slidenum">
              <a:rPr kumimoji="0" lang="zh-CN" altLang="en-US" sz="1200" b="0" i="0" u="none" strike="noStrike" kern="1200" cap="none" spc="-6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zh-CN" altLang="en-US" sz="1200" b="0" i="0" u="none" strike="noStrike" kern="1200" cap="none" spc="-6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19410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 y="0"/>
            <a:ext cx="12193057" cy="664522"/>
          </a:xfrm>
          <a:prstGeom prst="rect">
            <a:avLst/>
          </a:prstGeom>
        </p:spPr>
      </p:pic>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6" name="图片 5"/>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0" name="矩形 9"/>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矩形 14">
            <a:extLst>
              <a:ext uri="{FF2B5EF4-FFF2-40B4-BE49-F238E27FC236}">
                <a16:creationId xmlns:a16="http://schemas.microsoft.com/office/drawing/2014/main" id="{B2861BCA-AEF5-4A19-8025-2727609E4906}"/>
              </a:ext>
            </a:extLst>
          </p:cNvPr>
          <p:cNvSpPr/>
          <p:nvPr userDrawn="1"/>
        </p:nvSpPr>
        <p:spPr>
          <a:xfrm>
            <a:off x="0" y="78048"/>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6" name="图片 15">
            <a:extLst>
              <a:ext uri="{FF2B5EF4-FFF2-40B4-BE49-F238E27FC236}">
                <a16:creationId xmlns:a16="http://schemas.microsoft.com/office/drawing/2014/main" id="{A9BFD94C-C1D8-464B-941B-70CDEF1F4412}"/>
              </a:ext>
            </a:extLst>
          </p:cNvPr>
          <p:cNvPicPr>
            <a:picLocks noChangeAspect="1"/>
          </p:cNvPicPr>
          <p:nvPr userDrawn="1"/>
        </p:nvPicPr>
        <p:blipFill>
          <a:blip r:embed="rId5"/>
          <a:stretch>
            <a:fillRect/>
          </a:stretch>
        </p:blipFill>
        <p:spPr>
          <a:xfrm>
            <a:off x="14443" y="-2235"/>
            <a:ext cx="725962" cy="730935"/>
          </a:xfrm>
          <a:prstGeom prst="rect">
            <a:avLst/>
          </a:prstGeom>
        </p:spPr>
      </p:pic>
    </p:spTree>
    <p:extLst>
      <p:ext uri="{BB962C8B-B14F-4D97-AF65-F5344CB8AC3E}">
        <p14:creationId xmlns:p14="http://schemas.microsoft.com/office/powerpoint/2010/main" val="84033470"/>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4" name="图片 13"/>
          <p:cNvPicPr>
            <a:picLocks noChangeAspect="1"/>
          </p:cNvPicPr>
          <p:nvPr/>
        </p:nvPicPr>
        <p:blipFill rotWithShape="1">
          <a:blip r:embed="rId18"/>
          <a:srcRect t="1" r="25637" b="-4685"/>
          <a:stretch/>
        </p:blipFill>
        <p:spPr>
          <a:xfrm>
            <a:off x="0" y="1231683"/>
            <a:ext cx="9066330" cy="348300"/>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17" name="图片 16"/>
          <p:cNvPicPr>
            <a:picLocks noChangeAspect="1"/>
          </p:cNvPicPr>
          <p:nvPr/>
        </p:nvPicPr>
        <p:blipFill rotWithShape="1">
          <a:blip r:embed="rId18"/>
          <a:srcRect l="1" t="1" r="26744" b="-1"/>
          <a:stretch/>
        </p:blipFill>
        <p:spPr>
          <a:xfrm>
            <a:off x="0" y="1231683"/>
            <a:ext cx="8931315" cy="332713"/>
          </a:xfrm>
          <a:prstGeom prst="rect">
            <a:avLst/>
          </a:prstGeom>
        </p:spPr>
      </p:pic>
      <p:sp>
        <p:nvSpPr>
          <p:cNvPr id="18" name="矩形 17">
            <a:extLst>
              <a:ext uri="{FF2B5EF4-FFF2-40B4-BE49-F238E27FC236}">
                <a16:creationId xmlns:a16="http://schemas.microsoft.com/office/drawing/2014/main" id="{BF595C59-240D-4A28-9D14-B52014CBDB4C}"/>
              </a:ext>
            </a:extLst>
          </p:cNvPr>
          <p:cNvSpPr/>
          <p:nvPr userDrawn="1"/>
        </p:nvSpPr>
        <p:spPr>
          <a:xfrm>
            <a:off x="0" y="9825"/>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宋体"/>
              <a:cs typeface="+mn-cs"/>
            </a:endParaRPr>
          </a:p>
        </p:txBody>
      </p:sp>
      <p:pic>
        <p:nvPicPr>
          <p:cNvPr id="5" name="图片 4">
            <a:extLst>
              <a:ext uri="{FF2B5EF4-FFF2-40B4-BE49-F238E27FC236}">
                <a16:creationId xmlns:a16="http://schemas.microsoft.com/office/drawing/2014/main" id="{78CABE10-509A-455E-A98F-3A03CA3F52F9}"/>
              </a:ext>
            </a:extLst>
          </p:cNvPr>
          <p:cNvPicPr>
            <a:picLocks noChangeAspect="1"/>
          </p:cNvPicPr>
          <p:nvPr userDrawn="1"/>
        </p:nvPicPr>
        <p:blipFill>
          <a:blip r:embed="rId19"/>
          <a:stretch>
            <a:fillRect/>
          </a:stretch>
        </p:blipFill>
        <p:spPr>
          <a:xfrm>
            <a:off x="0" y="18445"/>
            <a:ext cx="660245" cy="660245"/>
          </a:xfrm>
          <a:prstGeom prst="rect">
            <a:avLst/>
          </a:prstGeom>
        </p:spPr>
      </p:pic>
    </p:spTree>
    <p:extLst>
      <p:ext uri="{BB962C8B-B14F-4D97-AF65-F5344CB8AC3E}">
        <p14:creationId xmlns:p14="http://schemas.microsoft.com/office/powerpoint/2010/main" val="106414664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transition spd="med">
    <p:push/>
  </p:transition>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xl108381@126.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bin"/><Relationship Id="rId1" Type="http://schemas.openxmlformats.org/officeDocument/2006/relationships/slideLayout" Target="../slideLayouts/slideLayout8.xml"/><Relationship Id="rId5" Type="http://schemas.openxmlformats.org/officeDocument/2006/relationships/image" Target="../media/image51.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hyperlink" Target="http://baike.baidu.com/pic/5/1145799257614504.jp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67.wmf"/><Relationship Id="rId5" Type="http://schemas.openxmlformats.org/officeDocument/2006/relationships/oleObject" Target="../embeddings/oleObject4.bin"/><Relationship Id="rId4" Type="http://schemas.openxmlformats.org/officeDocument/2006/relationships/image" Target="../media/image66.wmf"/></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5" Type="http://schemas.openxmlformats.org/officeDocument/2006/relationships/image" Target="../media/image66.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71.wmf"/><Relationship Id="rId5" Type="http://schemas.openxmlformats.org/officeDocument/2006/relationships/oleObject" Target="../embeddings/oleObject6.bin"/><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wmf"/><Relationship Id="rId2" Type="http://schemas.openxmlformats.org/officeDocument/2006/relationships/image" Target="../media/image72.png"/><Relationship Id="rId1" Type="http://schemas.openxmlformats.org/officeDocument/2006/relationships/slideLayout" Target="../slideLayouts/slideLayout9.xml"/><Relationship Id="rId6" Type="http://schemas.openxmlformats.org/officeDocument/2006/relationships/oleObject" Target="../embeddings/oleObject7.bin"/><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80.wmf"/><Relationship Id="rId5" Type="http://schemas.openxmlformats.org/officeDocument/2006/relationships/oleObject" Target="../embeddings/oleObject9.bin"/><Relationship Id="rId4" Type="http://schemas.openxmlformats.org/officeDocument/2006/relationships/image" Target="../media/image7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oleObject" Target="../embeddings/oleObject15.bin"/><Relationship Id="rId3" Type="http://schemas.openxmlformats.org/officeDocument/2006/relationships/image" Target="../media/image81.wmf"/><Relationship Id="rId7" Type="http://schemas.openxmlformats.org/officeDocument/2006/relationships/image" Target="../media/image83.wmf"/><Relationship Id="rId12" Type="http://schemas.openxmlformats.org/officeDocument/2006/relationships/image" Target="../media/image85.wmf"/><Relationship Id="rId17" Type="http://schemas.openxmlformats.org/officeDocument/2006/relationships/image" Target="../media/image88.wmf"/><Relationship Id="rId2" Type="http://schemas.openxmlformats.org/officeDocument/2006/relationships/oleObject" Target="../embeddings/oleObject10.bin"/><Relationship Id="rId16" Type="http://schemas.openxmlformats.org/officeDocument/2006/relationships/oleObject" Target="../embeddings/oleObject16.bin"/><Relationship Id="rId1" Type="http://schemas.openxmlformats.org/officeDocument/2006/relationships/slideLayout" Target="../slideLayouts/slideLayout8.xml"/><Relationship Id="rId6" Type="http://schemas.openxmlformats.org/officeDocument/2006/relationships/oleObject" Target="../embeddings/oleObject12.bin"/><Relationship Id="rId11" Type="http://schemas.openxmlformats.org/officeDocument/2006/relationships/oleObject" Target="../embeddings/oleObject14.bin"/><Relationship Id="rId5" Type="http://schemas.openxmlformats.org/officeDocument/2006/relationships/image" Target="../media/image82.wmf"/><Relationship Id="rId15" Type="http://schemas.openxmlformats.org/officeDocument/2006/relationships/image" Target="../media/image87.jpg"/><Relationship Id="rId10" Type="http://schemas.openxmlformats.org/officeDocument/2006/relationships/image" Target="../media/image84.wmf"/><Relationship Id="rId4" Type="http://schemas.openxmlformats.org/officeDocument/2006/relationships/oleObject" Target="../embeddings/oleObject11.bin"/><Relationship Id="rId9" Type="http://schemas.openxmlformats.org/officeDocument/2006/relationships/oleObject" Target="../embeddings/oleObject13.bin"/><Relationship Id="rId14" Type="http://schemas.openxmlformats.org/officeDocument/2006/relationships/image" Target="../media/image8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89.jpeg"/><Relationship Id="rId1" Type="http://schemas.openxmlformats.org/officeDocument/2006/relationships/slideLayout" Target="../slideLayouts/slideLayout8.xml"/><Relationship Id="rId6" Type="http://schemas.openxmlformats.org/officeDocument/2006/relationships/image" Target="../media/image90.wmf"/><Relationship Id="rId5" Type="http://schemas.openxmlformats.org/officeDocument/2006/relationships/oleObject" Target="../embeddings/oleObject18.bin"/><Relationship Id="rId4" Type="http://schemas.openxmlformats.org/officeDocument/2006/relationships/image" Target="../media/image81.wmf"/></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96.wmf"/><Relationship Id="rId18" Type="http://schemas.openxmlformats.org/officeDocument/2006/relationships/image" Target="../media/image99.wmf"/><Relationship Id="rId3" Type="http://schemas.openxmlformats.org/officeDocument/2006/relationships/image" Target="../media/image91.wmf"/><Relationship Id="rId7" Type="http://schemas.openxmlformats.org/officeDocument/2006/relationships/image" Target="../media/image93.wmf"/><Relationship Id="rId12" Type="http://schemas.openxmlformats.org/officeDocument/2006/relationships/oleObject" Target="../embeddings/oleObject24.bin"/><Relationship Id="rId17" Type="http://schemas.openxmlformats.org/officeDocument/2006/relationships/oleObject" Target="../embeddings/oleObject26.bin"/><Relationship Id="rId2" Type="http://schemas.openxmlformats.org/officeDocument/2006/relationships/oleObject" Target="../embeddings/oleObject19.bin"/><Relationship Id="rId16" Type="http://schemas.openxmlformats.org/officeDocument/2006/relationships/image" Target="../media/image98.wmf"/><Relationship Id="rId1" Type="http://schemas.openxmlformats.org/officeDocument/2006/relationships/slideLayout" Target="../slideLayouts/slideLayout8.xml"/><Relationship Id="rId6" Type="http://schemas.openxmlformats.org/officeDocument/2006/relationships/oleObject" Target="../embeddings/oleObject21.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oleObject" Target="../embeddings/oleObject25.bin"/><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94.wmf"/><Relationship Id="rId14" Type="http://schemas.openxmlformats.org/officeDocument/2006/relationships/image" Target="../media/image97.jp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0.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101.emf"/></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33.bin"/><Relationship Id="rId3" Type="http://schemas.openxmlformats.org/officeDocument/2006/relationships/image" Target="../media/image102.emf"/><Relationship Id="rId7" Type="http://schemas.openxmlformats.org/officeDocument/2006/relationships/oleObject" Target="../embeddings/oleObject30.bin"/><Relationship Id="rId12" Type="http://schemas.openxmlformats.org/officeDocument/2006/relationships/image" Target="../media/image106.wmf"/><Relationship Id="rId2" Type="http://schemas.openxmlformats.org/officeDocument/2006/relationships/oleObject" Target="../embeddings/oleObject28.bin"/><Relationship Id="rId16" Type="http://schemas.openxmlformats.org/officeDocument/2006/relationships/image" Target="../media/image96.wmf"/><Relationship Id="rId1" Type="http://schemas.openxmlformats.org/officeDocument/2006/relationships/slideLayout" Target="../slideLayouts/slideLayout12.xml"/><Relationship Id="rId6" Type="http://schemas.openxmlformats.org/officeDocument/2006/relationships/image" Target="../media/image103.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oleObject" Target="../embeddings/oleObject34.bin"/><Relationship Id="rId10" Type="http://schemas.openxmlformats.org/officeDocument/2006/relationships/image" Target="../media/image105.wmf"/><Relationship Id="rId4" Type="http://schemas.openxmlformats.org/officeDocument/2006/relationships/image" Target="../media/image53.png"/><Relationship Id="rId9" Type="http://schemas.openxmlformats.org/officeDocument/2006/relationships/oleObject" Target="../embeddings/oleObject31.bin"/><Relationship Id="rId14" Type="http://schemas.openxmlformats.org/officeDocument/2006/relationships/image" Target="../media/image107.wmf"/></Relationships>
</file>

<file path=ppt/slides/_rels/slide51.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35.bin"/><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电气与电子测量技术</a:t>
            </a:r>
          </a:p>
        </p:txBody>
      </p:sp>
      <p:sp>
        <p:nvSpPr>
          <p:cNvPr id="3" name="文本框 2"/>
          <p:cNvSpPr txBox="1"/>
          <p:nvPr/>
        </p:nvSpPr>
        <p:spPr>
          <a:xfrm>
            <a:off x="2639616" y="5409220"/>
            <a:ext cx="6912768" cy="461665"/>
          </a:xfrm>
          <a:prstGeom prst="rect">
            <a:avLst/>
          </a:prstGeom>
          <a:noFill/>
        </p:spPr>
        <p:txBody>
          <a:bodyPr wrap="square" rtlCol="0">
            <a:spAutoFit/>
          </a:bodyPr>
          <a:lstStyle/>
          <a:p>
            <a:pPr algn="ctr"/>
            <a:r>
              <a:rPr lang="zh-CN" altLang="en-US" sz="2400" dirty="0">
                <a:solidFill>
                  <a:schemeClr val="bg1"/>
                </a:solidFill>
              </a:rPr>
              <a:t>廖兴林  </a:t>
            </a:r>
            <a:r>
              <a:rPr lang="en-US" altLang="zh-CN" sz="2400" dirty="0">
                <a:solidFill>
                  <a:schemeClr val="bg1"/>
                </a:solidFill>
                <a:hlinkClick r:id="rId2"/>
              </a:rPr>
              <a:t>lxl108381@126.com</a:t>
            </a:r>
            <a:r>
              <a:rPr lang="en-US" altLang="zh-CN" sz="2400" dirty="0">
                <a:solidFill>
                  <a:schemeClr val="bg1"/>
                </a:solidFill>
              </a:rPr>
              <a:t> 15703032783</a:t>
            </a:r>
            <a:endParaRPr lang="zh-CN" altLang="en-US"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778714"/>
            <a:ext cx="3613862" cy="2038218"/>
          </a:xfrm>
          <a:prstGeom prst="rect">
            <a:avLst/>
          </a:prstGeom>
        </p:spPr>
      </p:pic>
      <p:graphicFrame>
        <p:nvGraphicFramePr>
          <p:cNvPr id="2" name="内容占位符 1"/>
          <p:cNvGraphicFramePr>
            <a:graphicFrameLocks noGrp="1"/>
          </p:cNvGraphicFramePr>
          <p:nvPr>
            <p:ph idx="4294967295"/>
            <p:extLst>
              <p:ext uri="{D42A27DB-BD31-4B8C-83A1-F6EECF244321}">
                <p14:modId xmlns:p14="http://schemas.microsoft.com/office/powerpoint/2010/main" val="72260527"/>
              </p:ext>
            </p:extLst>
          </p:nvPr>
        </p:nvGraphicFramePr>
        <p:xfrm>
          <a:off x="0" y="1858963"/>
          <a:ext cx="7885113" cy="4032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8112224" y="5142382"/>
            <a:ext cx="3705670" cy="1496753"/>
          </a:xfrm>
          <a:prstGeom prst="rect">
            <a:avLst/>
          </a:prstGeom>
        </p:spPr>
      </p:pic>
      <p:pic>
        <p:nvPicPr>
          <p:cNvPr id="4" name="图片 3"/>
          <p:cNvPicPr>
            <a:picLocks noChangeAspect="1"/>
          </p:cNvPicPr>
          <p:nvPr/>
        </p:nvPicPr>
        <p:blipFill>
          <a:blip r:embed="rId9"/>
          <a:stretch>
            <a:fillRect/>
          </a:stretch>
        </p:blipFill>
        <p:spPr>
          <a:xfrm>
            <a:off x="7176120" y="2801187"/>
            <a:ext cx="4225583" cy="21872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a:extLst>
              <a:ext uri="{FF2B5EF4-FFF2-40B4-BE49-F238E27FC236}">
                <a16:creationId xmlns:a16="http://schemas.microsoft.com/office/drawing/2014/main" id="{697B31BA-6EC3-450A-8481-FA9CC4CE89F2}"/>
              </a:ext>
            </a:extLst>
          </p:cNvPr>
          <p:cNvSpPr>
            <a:spLocks noGrp="1"/>
          </p:cNvSpPr>
          <p:nvPr>
            <p:ph type="dt" sz="quarter" idx="10"/>
          </p:nvPr>
        </p:nvSpPr>
        <p:spPr bwMode="auto">
          <a:xfrm>
            <a:off x="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D4334F71-5C10-43A9-8B93-955912D4C100}" type="datetime12">
              <a:rPr lang="en-US" altLang="zh-CN" smtClean="0"/>
              <a:pPr>
                <a:spcBef>
                  <a:spcPct val="0"/>
                </a:spcBef>
                <a:buFontTx/>
                <a:buNone/>
                <a:defRPr/>
              </a:pPr>
              <a:t>11:33 AM</a:t>
            </a:fld>
            <a:endParaRPr lang="en-US" altLang="zh-CN" sz="1000">
              <a:solidFill>
                <a:schemeClr val="bg1"/>
              </a:solidFill>
            </a:endParaRPr>
          </a:p>
        </p:txBody>
      </p:sp>
      <p:sp>
        <p:nvSpPr>
          <p:cNvPr id="39939" name="灯片编号占位符 3">
            <a:extLst>
              <a:ext uri="{FF2B5EF4-FFF2-40B4-BE49-F238E27FC236}">
                <a16:creationId xmlns:a16="http://schemas.microsoft.com/office/drawing/2014/main" id="{BC03252F-48E5-47D5-B6D2-6CFD67E2CC60}"/>
              </a:ext>
            </a:extLst>
          </p:cNvPr>
          <p:cNvSpPr>
            <a:spLocks noGrp="1"/>
          </p:cNvSpPr>
          <p:nvPr>
            <p:ph type="sldNum" sz="quarter" idx="12"/>
          </p:nvPr>
        </p:nvSpPr>
        <p:spPr bwMode="auto">
          <a:xfrm>
            <a:off x="70104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5AFFC653-CB5F-4628-9505-59AA7E043E52}" type="slidenum">
              <a:rPr lang="en-US" altLang="zh-CN" smtClean="0"/>
              <a:pPr>
                <a:spcBef>
                  <a:spcPct val="0"/>
                </a:spcBef>
                <a:buFontTx/>
                <a:buNone/>
              </a:pPr>
              <a:t>11</a:t>
            </a:fld>
            <a:endParaRPr lang="en-US" altLang="zh-CN" sz="1000">
              <a:solidFill>
                <a:schemeClr val="bg1"/>
              </a:solidFill>
              <a:ea typeface="隶书" panose="02010509060101010101" pitchFamily="49" charset="-122"/>
            </a:endParaRPr>
          </a:p>
        </p:txBody>
      </p:sp>
      <p:sp>
        <p:nvSpPr>
          <p:cNvPr id="39940" name="Rectangle 4">
            <a:extLst>
              <a:ext uri="{FF2B5EF4-FFF2-40B4-BE49-F238E27FC236}">
                <a16:creationId xmlns:a16="http://schemas.microsoft.com/office/drawing/2014/main" id="{1CD0E81F-2CE7-4ADB-84C6-92840EF58294}"/>
              </a:ext>
            </a:extLst>
          </p:cNvPr>
          <p:cNvSpPr>
            <a:spLocks noChangeArrowheads="1"/>
          </p:cNvSpPr>
          <p:nvPr/>
        </p:nvSpPr>
        <p:spPr bwMode="auto">
          <a:xfrm>
            <a:off x="337456" y="908720"/>
            <a:ext cx="1159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dirty="0">
                <a:latin typeface="黑体" panose="02010609060101010101" pitchFamily="49" charset="-122"/>
                <a:ea typeface="黑体" panose="02010609060101010101" pitchFamily="49" charset="-122"/>
              </a:rPr>
              <a:t>    </a:t>
            </a:r>
            <a:r>
              <a:rPr kumimoji="1" lang="zh-CN" altLang="en-US" sz="2400" b="1" dirty="0">
                <a:latin typeface="黑体" panose="02010609060101010101" pitchFamily="49" charset="-122"/>
                <a:ea typeface="黑体" panose="02010609060101010101" pitchFamily="49" charset="-122"/>
              </a:rPr>
              <a:t>本课程是培养学生解决实际工程测量问题能力的专业基础课，具有很强实践性。</a:t>
            </a:r>
            <a:endParaRPr kumimoji="1" lang="zh-CN" altLang="en-US" sz="2800" dirty="0">
              <a:latin typeface="Times New Roman" panose="02020603050405020304" pitchFamily="18" charset="0"/>
            </a:endParaRPr>
          </a:p>
        </p:txBody>
      </p:sp>
      <p:pic>
        <p:nvPicPr>
          <p:cNvPr id="87045" name="Picture 5">
            <a:extLst>
              <a:ext uri="{FF2B5EF4-FFF2-40B4-BE49-F238E27FC236}">
                <a16:creationId xmlns:a16="http://schemas.microsoft.com/office/drawing/2014/main" id="{3D093ACF-4CEF-4359-A6C2-4DF45A0DA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563" y="1520788"/>
            <a:ext cx="8921952" cy="208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6" name="Picture 6">
            <a:extLst>
              <a:ext uri="{FF2B5EF4-FFF2-40B4-BE49-F238E27FC236}">
                <a16:creationId xmlns:a16="http://schemas.microsoft.com/office/drawing/2014/main" id="{8D1B0219-7A0A-4D4F-8AD5-4FBA1FF85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565" y="3311466"/>
            <a:ext cx="8921951" cy="161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8" name="Rectangle 8">
            <a:extLst>
              <a:ext uri="{FF2B5EF4-FFF2-40B4-BE49-F238E27FC236}">
                <a16:creationId xmlns:a16="http://schemas.microsoft.com/office/drawing/2014/main" id="{AB6C6445-B253-4A59-B2A0-29237A579A98}"/>
              </a:ext>
            </a:extLst>
          </p:cNvPr>
          <p:cNvSpPr>
            <a:spLocks noChangeArrowheads="1"/>
          </p:cNvSpPr>
          <p:nvPr/>
        </p:nvSpPr>
        <p:spPr bwMode="auto">
          <a:xfrm>
            <a:off x="3075183" y="2961596"/>
            <a:ext cx="6408712" cy="93480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3500"/>
              </a:lnSpc>
              <a:spcBef>
                <a:spcPct val="0"/>
              </a:spcBef>
              <a:buNone/>
            </a:pPr>
            <a:r>
              <a:rPr kumimoji="1" lang="zh-CN" altLang="en-US" sz="2000" b="1" dirty="0">
                <a:solidFill>
                  <a:srgbClr val="800000"/>
                </a:solidFill>
                <a:latin typeface="Times New Roman" panose="02020603050405020304" pitchFamily="18" charset="0"/>
                <a:ea typeface="黑体" panose="02010609060101010101" pitchFamily="49" charset="-122"/>
              </a:rPr>
              <a:t>只有通过足够的实验，才能得到应有的动手能力培养，才能更好的掌握书本知识。</a:t>
            </a:r>
          </a:p>
        </p:txBody>
      </p:sp>
      <p:pic>
        <p:nvPicPr>
          <p:cNvPr id="87049" name="Picture 9">
            <a:extLst>
              <a:ext uri="{FF2B5EF4-FFF2-40B4-BE49-F238E27FC236}">
                <a16:creationId xmlns:a16="http://schemas.microsoft.com/office/drawing/2014/main" id="{DB14C4F8-1739-4F68-811C-167124CFD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8565" y="4623437"/>
            <a:ext cx="8921951" cy="172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additive="base">
                                        <p:cTn id="7" dur="500" fill="hold"/>
                                        <p:tgtEl>
                                          <p:spTgt spid="87045"/>
                                        </p:tgtEl>
                                        <p:attrNameLst>
                                          <p:attrName>ppt_x</p:attrName>
                                        </p:attrNameLst>
                                      </p:cBhvr>
                                      <p:tavLst>
                                        <p:tav tm="0">
                                          <p:val>
                                            <p:strVal val="0-#ppt_w/2"/>
                                          </p:val>
                                        </p:tav>
                                        <p:tav tm="100000">
                                          <p:val>
                                            <p:strVal val="#ppt_x"/>
                                          </p:val>
                                        </p:tav>
                                      </p:tavLst>
                                    </p:anim>
                                    <p:anim calcmode="lin" valueType="num">
                                      <p:cBhvr additive="base">
                                        <p:cTn id="8" dur="500" fill="hold"/>
                                        <p:tgtEl>
                                          <p:spTgt spid="870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7046"/>
                                        </p:tgtEl>
                                        <p:attrNameLst>
                                          <p:attrName>style.visibility</p:attrName>
                                        </p:attrNameLst>
                                      </p:cBhvr>
                                      <p:to>
                                        <p:strVal val="visible"/>
                                      </p:to>
                                    </p:set>
                                    <p:anim calcmode="lin" valueType="num">
                                      <p:cBhvr additive="base">
                                        <p:cTn id="13" dur="500" fill="hold"/>
                                        <p:tgtEl>
                                          <p:spTgt spid="87046"/>
                                        </p:tgtEl>
                                        <p:attrNameLst>
                                          <p:attrName>ppt_x</p:attrName>
                                        </p:attrNameLst>
                                      </p:cBhvr>
                                      <p:tavLst>
                                        <p:tav tm="0">
                                          <p:val>
                                            <p:strVal val="0-#ppt_w/2"/>
                                          </p:val>
                                        </p:tav>
                                        <p:tav tm="100000">
                                          <p:val>
                                            <p:strVal val="#ppt_x"/>
                                          </p:val>
                                        </p:tav>
                                      </p:tavLst>
                                    </p:anim>
                                    <p:anim calcmode="lin" valueType="num">
                                      <p:cBhvr additive="base">
                                        <p:cTn id="14"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87049"/>
                                        </p:tgtEl>
                                        <p:attrNameLst>
                                          <p:attrName>style.visibility</p:attrName>
                                        </p:attrNameLst>
                                      </p:cBhvr>
                                      <p:to>
                                        <p:strVal val="visible"/>
                                      </p:to>
                                    </p:set>
                                    <p:anim calcmode="lin" valueType="num">
                                      <p:cBhvr additive="base">
                                        <p:cTn id="19" dur="500" fill="hold"/>
                                        <p:tgtEl>
                                          <p:spTgt spid="87049"/>
                                        </p:tgtEl>
                                        <p:attrNameLst>
                                          <p:attrName>ppt_x</p:attrName>
                                        </p:attrNameLst>
                                      </p:cBhvr>
                                      <p:tavLst>
                                        <p:tav tm="0">
                                          <p:val>
                                            <p:strVal val="1+#ppt_w/2"/>
                                          </p:val>
                                        </p:tav>
                                        <p:tav tm="100000">
                                          <p:val>
                                            <p:strVal val="#ppt_x"/>
                                          </p:val>
                                        </p:tav>
                                      </p:tavLst>
                                    </p:anim>
                                    <p:anim calcmode="lin" valueType="num">
                                      <p:cBhvr additive="base">
                                        <p:cTn id="20" dur="500" fill="hold"/>
                                        <p:tgtEl>
                                          <p:spTgt spid="8704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87048"/>
                                        </p:tgtEl>
                                        <p:attrNameLst>
                                          <p:attrName>style.visibility</p:attrName>
                                        </p:attrNameLst>
                                      </p:cBhvr>
                                      <p:to>
                                        <p:strVal val="visible"/>
                                      </p:to>
                                    </p:set>
                                    <p:anim calcmode="lin" valueType="num">
                                      <p:cBhvr additive="base">
                                        <p:cTn id="25" dur="500" fill="hold"/>
                                        <p:tgtEl>
                                          <p:spTgt spid="87048"/>
                                        </p:tgtEl>
                                        <p:attrNameLst>
                                          <p:attrName>ppt_x</p:attrName>
                                        </p:attrNameLst>
                                      </p:cBhvr>
                                      <p:tavLst>
                                        <p:tav tm="0">
                                          <p:val>
                                            <p:strVal val="1+#ppt_w/2"/>
                                          </p:val>
                                        </p:tav>
                                        <p:tav tm="100000">
                                          <p:val>
                                            <p:strVal val="#ppt_x"/>
                                          </p:val>
                                        </p:tav>
                                      </p:tavLst>
                                    </p:anim>
                                    <p:anim calcmode="lin" valueType="num">
                                      <p:cBhvr additive="base">
                                        <p:cTn id="26" dur="500" fill="hold"/>
                                        <p:tgtEl>
                                          <p:spTgt spid="870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1">
            <a:extLst>
              <a:ext uri="{FF2B5EF4-FFF2-40B4-BE49-F238E27FC236}">
                <a16:creationId xmlns:a16="http://schemas.microsoft.com/office/drawing/2014/main" id="{5B58E729-04E5-422B-AA34-287B9792D506}"/>
              </a:ext>
            </a:extLst>
          </p:cNvPr>
          <p:cNvSpPr>
            <a:spLocks noGrp="1"/>
          </p:cNvSpPr>
          <p:nvPr>
            <p:ph type="dt" sz="quarter" idx="10"/>
          </p:nvPr>
        </p:nvSpPr>
        <p:spPr bwMode="auto">
          <a:xfrm>
            <a:off x="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D4334F71-5C10-43A9-8B93-955912D4C100}" type="datetime12">
              <a:rPr lang="en-US" altLang="zh-CN" smtClean="0"/>
              <a:pPr>
                <a:spcBef>
                  <a:spcPct val="0"/>
                </a:spcBef>
                <a:buFontTx/>
                <a:buNone/>
                <a:defRPr/>
              </a:pPr>
              <a:t>11:33 AM</a:t>
            </a:fld>
            <a:endParaRPr lang="en-US" altLang="zh-CN" sz="1000">
              <a:solidFill>
                <a:schemeClr val="bg1"/>
              </a:solidFill>
            </a:endParaRPr>
          </a:p>
        </p:txBody>
      </p:sp>
      <p:sp>
        <p:nvSpPr>
          <p:cNvPr id="40963" name="灯片编号占位符 3">
            <a:extLst>
              <a:ext uri="{FF2B5EF4-FFF2-40B4-BE49-F238E27FC236}">
                <a16:creationId xmlns:a16="http://schemas.microsoft.com/office/drawing/2014/main" id="{2F48B868-12FF-4551-89B9-711771C37C2F}"/>
              </a:ext>
            </a:extLst>
          </p:cNvPr>
          <p:cNvSpPr>
            <a:spLocks noGrp="1"/>
          </p:cNvSpPr>
          <p:nvPr>
            <p:ph type="sldNum" sz="quarter" idx="12"/>
          </p:nvPr>
        </p:nvSpPr>
        <p:spPr bwMode="auto">
          <a:xfrm>
            <a:off x="70104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5AFFC653-CB5F-4628-9505-59AA7E043E52}" type="slidenum">
              <a:rPr lang="en-US" altLang="zh-CN" smtClean="0"/>
              <a:pPr>
                <a:spcBef>
                  <a:spcPct val="0"/>
                </a:spcBef>
                <a:buFontTx/>
                <a:buNone/>
              </a:pPr>
              <a:t>12</a:t>
            </a:fld>
            <a:endParaRPr lang="en-US" altLang="zh-CN" sz="1000">
              <a:solidFill>
                <a:schemeClr val="bg1"/>
              </a:solidFill>
              <a:ea typeface="隶书" panose="02010509060101010101" pitchFamily="49" charset="-122"/>
            </a:endParaRPr>
          </a:p>
        </p:txBody>
      </p:sp>
      <p:sp>
        <p:nvSpPr>
          <p:cNvPr id="40964" name="Rectangle 4">
            <a:extLst>
              <a:ext uri="{FF2B5EF4-FFF2-40B4-BE49-F238E27FC236}">
                <a16:creationId xmlns:a16="http://schemas.microsoft.com/office/drawing/2014/main" id="{219CC341-E982-4A69-9182-7F8DF888A58E}"/>
              </a:ext>
            </a:extLst>
          </p:cNvPr>
          <p:cNvSpPr>
            <a:spLocks noChangeArrowheads="1"/>
          </p:cNvSpPr>
          <p:nvPr/>
        </p:nvSpPr>
        <p:spPr bwMode="auto">
          <a:xfrm>
            <a:off x="713817" y="813594"/>
            <a:ext cx="29875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dirty="0">
                <a:solidFill>
                  <a:srgbClr val="993300"/>
                </a:solidFill>
                <a:latin typeface="Times New Roman" panose="02020603050405020304" pitchFamily="18" charset="0"/>
              </a:rPr>
              <a:t>参考书：</a:t>
            </a:r>
            <a:r>
              <a:rPr kumimoji="1" lang="zh-CN" altLang="en-US" sz="2800" b="1" dirty="0">
                <a:solidFill>
                  <a:srgbClr val="000066"/>
                </a:solidFill>
                <a:latin typeface="Times New Roman" panose="02020603050405020304" pitchFamily="18" charset="0"/>
              </a:rPr>
              <a:t> </a:t>
            </a:r>
          </a:p>
        </p:txBody>
      </p:sp>
      <p:sp>
        <p:nvSpPr>
          <p:cNvPr id="39941" name="Rectangle 5">
            <a:extLst>
              <a:ext uri="{FF2B5EF4-FFF2-40B4-BE49-F238E27FC236}">
                <a16:creationId xmlns:a16="http://schemas.microsoft.com/office/drawing/2014/main" id="{675B51A1-251B-47C0-9C97-564F7725B656}"/>
              </a:ext>
            </a:extLst>
          </p:cNvPr>
          <p:cNvSpPr>
            <a:spLocks noChangeArrowheads="1"/>
          </p:cNvSpPr>
          <p:nvPr/>
        </p:nvSpPr>
        <p:spPr bwMode="auto">
          <a:xfrm>
            <a:off x="2207568" y="4352077"/>
            <a:ext cx="8245475" cy="19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eaLnBrk="1" hangingPunct="1">
              <a:spcBef>
                <a:spcPct val="20000"/>
              </a:spcBef>
              <a:buFontTx/>
              <a:buAutoNum type="arabicPeriod"/>
              <a:defRPr/>
            </a:pPr>
            <a:r>
              <a:rPr lang="zh-CN" altLang="en-US" sz="2000" b="1" dirty="0">
                <a:solidFill>
                  <a:srgbClr val="000066"/>
                </a:solidFill>
              </a:rPr>
              <a:t>电气与电子测量技术 第三版 主编：罗利文等 电子工业出版社</a:t>
            </a:r>
            <a:endParaRPr lang="en-US" altLang="zh-CN" sz="2000" b="1" dirty="0">
              <a:solidFill>
                <a:srgbClr val="000066"/>
              </a:solidFill>
            </a:endParaRPr>
          </a:p>
          <a:p>
            <a:pPr marL="457200" indent="-457200" eaLnBrk="1" hangingPunct="1">
              <a:spcBef>
                <a:spcPct val="20000"/>
              </a:spcBef>
              <a:buFontTx/>
              <a:buAutoNum type="arabicPeriod"/>
              <a:defRPr/>
            </a:pPr>
            <a:r>
              <a:rPr lang="zh-CN" altLang="en-US" sz="2000" b="1" dirty="0">
                <a:solidFill>
                  <a:srgbClr val="000066"/>
                </a:solidFill>
              </a:rPr>
              <a:t>电气测试技术 第四版 主编：万频 林德杰  机械工业出版社</a:t>
            </a:r>
            <a:endParaRPr lang="en-US" altLang="zh-CN" sz="2000" b="1" dirty="0">
              <a:solidFill>
                <a:srgbClr val="000066"/>
              </a:solidFill>
            </a:endParaRPr>
          </a:p>
          <a:p>
            <a:pPr marL="457200" indent="-457200" eaLnBrk="1" hangingPunct="1">
              <a:spcBef>
                <a:spcPct val="20000"/>
              </a:spcBef>
              <a:buFontTx/>
              <a:buAutoNum type="arabicPeriod"/>
              <a:defRPr/>
            </a:pPr>
            <a:r>
              <a:rPr lang="zh-CN" altLang="en-US" sz="2000" b="1" dirty="0">
                <a:solidFill>
                  <a:srgbClr val="000066"/>
                </a:solidFill>
              </a:rPr>
              <a:t>电气测试技术 主编：郝忠敬，中国电力出版社</a:t>
            </a:r>
            <a:endParaRPr lang="en-US" altLang="zh-CN" sz="2000" b="1" dirty="0">
              <a:solidFill>
                <a:srgbClr val="000099"/>
              </a:solidFill>
            </a:endParaRPr>
          </a:p>
          <a:p>
            <a:pPr marL="457200" indent="-457200" eaLnBrk="1" hangingPunct="1">
              <a:spcBef>
                <a:spcPct val="20000"/>
              </a:spcBef>
              <a:buFontTx/>
              <a:buAutoNum type="arabicPeriod"/>
              <a:defRPr/>
            </a:pPr>
            <a:r>
              <a:rPr lang="zh-CN" altLang="en-US" sz="2000" b="1" dirty="0">
                <a:solidFill>
                  <a:srgbClr val="000066"/>
                </a:solidFill>
              </a:rPr>
              <a:t>电气测试技术  主编：黄新波 电子工业出版社</a:t>
            </a:r>
            <a:endParaRPr lang="en-US" altLang="zh-CN" sz="2000" b="1" dirty="0">
              <a:solidFill>
                <a:srgbClr val="000066"/>
              </a:solidFill>
            </a:endParaRPr>
          </a:p>
          <a:p>
            <a:pPr marL="457200" indent="-457200" eaLnBrk="1" hangingPunct="1">
              <a:spcBef>
                <a:spcPct val="20000"/>
              </a:spcBef>
              <a:buFontTx/>
              <a:buAutoNum type="arabicPeriod"/>
              <a:defRPr/>
            </a:pPr>
            <a:r>
              <a:rPr lang="zh-CN" altLang="en-US" sz="2000" b="1" dirty="0">
                <a:solidFill>
                  <a:srgbClr val="000066"/>
                </a:solidFill>
              </a:rPr>
              <a:t>电气测试技术  主编：闵永智 西安电子科大出版社</a:t>
            </a:r>
            <a:endParaRPr lang="en-US" altLang="zh-CN" sz="2000" b="1" dirty="0">
              <a:solidFill>
                <a:srgbClr val="000066"/>
              </a:solidFill>
            </a:endParaRPr>
          </a:p>
          <a:p>
            <a:pPr>
              <a:defRPr/>
            </a:pPr>
            <a:endParaRPr lang="zh-CN" altLang="en-US" sz="2000" dirty="0"/>
          </a:p>
          <a:p>
            <a:pPr>
              <a:defRPr/>
            </a:pPr>
            <a:endParaRPr lang="zh-CN" altLang="en-US" sz="2000" dirty="0"/>
          </a:p>
          <a:p>
            <a:pPr marL="457200" indent="-457200" eaLnBrk="1" hangingPunct="1">
              <a:spcBef>
                <a:spcPct val="20000"/>
              </a:spcBef>
              <a:buFontTx/>
              <a:buAutoNum type="arabicPeriod"/>
              <a:defRPr/>
            </a:pPr>
            <a:endParaRPr lang="zh-CN" altLang="en-US" sz="2000" b="1" dirty="0">
              <a:solidFill>
                <a:srgbClr val="000066"/>
              </a:solidFill>
            </a:endParaRPr>
          </a:p>
        </p:txBody>
      </p:sp>
      <p:pic>
        <p:nvPicPr>
          <p:cNvPr id="40967" name="Picture 2">
            <a:extLst>
              <a:ext uri="{FF2B5EF4-FFF2-40B4-BE49-F238E27FC236}">
                <a16:creationId xmlns:a16="http://schemas.microsoft.com/office/drawing/2014/main" id="{F51B1507-BB92-4F6D-9493-AEE7C52B2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406" y="1520788"/>
            <a:ext cx="1841434" cy="2575432"/>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3">
            <a:extLst>
              <a:ext uri="{FF2B5EF4-FFF2-40B4-BE49-F238E27FC236}">
                <a16:creationId xmlns:a16="http://schemas.microsoft.com/office/drawing/2014/main" id="{DF6B276C-E0E0-41AD-A8FB-711F5F20E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787" y="1484784"/>
            <a:ext cx="1957329" cy="2564703"/>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9" name="Picture 4">
            <a:extLst>
              <a:ext uri="{FF2B5EF4-FFF2-40B4-BE49-F238E27FC236}">
                <a16:creationId xmlns:a16="http://schemas.microsoft.com/office/drawing/2014/main" id="{14CC613F-84CE-47DD-B070-3230ED2069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899" y="1520788"/>
            <a:ext cx="1856457" cy="2459538"/>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70" name="Picture 5">
            <a:extLst>
              <a:ext uri="{FF2B5EF4-FFF2-40B4-BE49-F238E27FC236}">
                <a16:creationId xmlns:a16="http://schemas.microsoft.com/office/drawing/2014/main" id="{7835B13E-0EBE-4DBA-B16C-B1FD64069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3677" y="1484784"/>
            <a:ext cx="1892943" cy="2459538"/>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676B79E6-FC48-D8B0-C10A-54FFE09C84F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t="4073" r="4021"/>
          <a:stretch/>
        </p:blipFill>
        <p:spPr>
          <a:xfrm>
            <a:off x="548261" y="1552105"/>
            <a:ext cx="1841434" cy="2452959"/>
          </a:xfrm>
          <a:prstGeom prst="rect">
            <a:avLst/>
          </a:prstGeom>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66086" y="2168860"/>
            <a:ext cx="6505978" cy="3627869"/>
          </a:xfrm>
          <a:prstGeom prst="rect">
            <a:avLst/>
          </a:prstGeom>
        </p:spPr>
      </p:pic>
      <p:sp>
        <p:nvSpPr>
          <p:cNvPr id="4" name="标题 3"/>
          <p:cNvSpPr>
            <a:spLocks noGrp="1"/>
          </p:cNvSpPr>
          <p:nvPr>
            <p:ph type="title"/>
          </p:nvPr>
        </p:nvSpPr>
        <p:spPr>
          <a:xfrm>
            <a:off x="706503" y="972205"/>
            <a:ext cx="11162884" cy="574183"/>
          </a:xfrm>
        </p:spPr>
        <p:txBody>
          <a:bodyPr>
            <a:normAutofit/>
          </a:bodyPr>
          <a:lstStyle/>
          <a:p>
            <a:r>
              <a:rPr lang="zh-CN" altLang="en-US" dirty="0"/>
              <a:t>线上资源</a:t>
            </a:r>
            <a:r>
              <a:rPr lang="en-US" altLang="zh-CN" dirty="0"/>
              <a:t>——</a:t>
            </a:r>
            <a:r>
              <a:rPr lang="zh-CN" altLang="en-US" dirty="0"/>
              <a:t>中国大学</a:t>
            </a:r>
            <a:r>
              <a:rPr lang="en-US" altLang="zh-CN" dirty="0"/>
              <a:t>MOOC</a:t>
            </a:r>
            <a:r>
              <a:rPr lang="zh-CN" altLang="en-US" dirty="0"/>
              <a:t>和</a:t>
            </a:r>
            <a:r>
              <a:rPr lang="en-US" altLang="zh-CN" dirty="0"/>
              <a:t>B</a:t>
            </a:r>
            <a:r>
              <a:rPr lang="zh-CN" altLang="en-US" dirty="0"/>
              <a:t>站</a:t>
            </a:r>
          </a:p>
        </p:txBody>
      </p:sp>
      <p:sp>
        <p:nvSpPr>
          <p:cNvPr id="2" name="Rectangle 2"/>
          <p:cNvSpPr txBox="1">
            <a:spLocks noChangeArrowheads="1"/>
          </p:cNvSpPr>
          <p:nvPr/>
        </p:nvSpPr>
        <p:spPr>
          <a:xfrm>
            <a:off x="4900727" y="1306076"/>
            <a:ext cx="6163825" cy="523666"/>
          </a:xfrm>
          <a:prstGeom prst="rect">
            <a:avLst/>
          </a:prstGeom>
        </p:spPr>
        <p:txBody>
          <a:bodyPr/>
          <a:lstStyle/>
          <a:p>
            <a:pPr algn="ctr">
              <a:defRPr/>
            </a:pPr>
            <a:endParaRPr lang="zh-CN" altLang="en-US" sz="3600" b="1" kern="0" dirty="0">
              <a:latin typeface="楷体_GB2312" pitchFamily="49" charset="-122"/>
              <a:ea typeface="宋体" pitchFamily="2" charset="-122"/>
              <a:cs typeface="+mj-cs"/>
            </a:endParaRPr>
          </a:p>
        </p:txBody>
      </p:sp>
      <p:pic>
        <p:nvPicPr>
          <p:cNvPr id="5" name="图片 4">
            <a:extLst>
              <a:ext uri="{FF2B5EF4-FFF2-40B4-BE49-F238E27FC236}">
                <a16:creationId xmlns:a16="http://schemas.microsoft.com/office/drawing/2014/main" id="{01213E4E-9F97-435F-90BC-4C255D960D08}"/>
              </a:ext>
            </a:extLst>
          </p:cNvPr>
          <p:cNvPicPr>
            <a:picLocks noChangeAspect="1"/>
          </p:cNvPicPr>
          <p:nvPr/>
        </p:nvPicPr>
        <p:blipFill>
          <a:blip r:embed="rId3"/>
          <a:stretch>
            <a:fillRect/>
          </a:stretch>
        </p:blipFill>
        <p:spPr>
          <a:xfrm>
            <a:off x="5862089" y="1826046"/>
            <a:ext cx="6070923" cy="4004029"/>
          </a:xfrm>
          <a:prstGeom prst="rect">
            <a:avLst/>
          </a:prstGeom>
        </p:spPr>
      </p:pic>
    </p:spTree>
    <p:extLst>
      <p:ext uri="{BB962C8B-B14F-4D97-AF65-F5344CB8AC3E}">
        <p14:creationId xmlns:p14="http://schemas.microsoft.com/office/powerpoint/2010/main" val="1522914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a:extLst>
              <a:ext uri="{FF2B5EF4-FFF2-40B4-BE49-F238E27FC236}">
                <a16:creationId xmlns:a16="http://schemas.microsoft.com/office/drawing/2014/main" id="{669DF5D0-733D-4610-9E26-F5407BC7A768}"/>
              </a:ext>
            </a:extLst>
          </p:cNvPr>
          <p:cNvSpPr>
            <a:spLocks noGrp="1"/>
          </p:cNvSpPr>
          <p:nvPr>
            <p:ph type="dt" sz="quarter" idx="10"/>
          </p:nvPr>
        </p:nvSpPr>
        <p:spPr bwMode="auto">
          <a:xfrm>
            <a:off x="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sz="1000" b="1" kern="1200">
                <a:solidFill>
                  <a:schemeClr val="bg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defRPr/>
            </a:pPr>
            <a:fld id="{D4334F71-5C10-43A9-8B93-955912D4C100}" type="datetime12">
              <a:rPr lang="en-US" altLang="zh-CN" smtClean="0"/>
              <a:pPr>
                <a:spcBef>
                  <a:spcPct val="0"/>
                </a:spcBef>
                <a:buFontTx/>
                <a:buNone/>
                <a:defRPr/>
              </a:pPr>
              <a:t>11:33 AM</a:t>
            </a:fld>
            <a:endParaRPr lang="en-US" altLang="zh-CN" sz="1000">
              <a:solidFill>
                <a:schemeClr val="bg1"/>
              </a:solidFill>
            </a:endParaRPr>
          </a:p>
        </p:txBody>
      </p:sp>
      <p:sp>
        <p:nvSpPr>
          <p:cNvPr id="41987" name="灯片编号占位符 3">
            <a:extLst>
              <a:ext uri="{FF2B5EF4-FFF2-40B4-BE49-F238E27FC236}">
                <a16:creationId xmlns:a16="http://schemas.microsoft.com/office/drawing/2014/main" id="{1D6B38C9-E179-40BC-A8F4-9E4522CC37F5}"/>
              </a:ext>
            </a:extLst>
          </p:cNvPr>
          <p:cNvSpPr>
            <a:spLocks noGrp="1"/>
          </p:cNvSpPr>
          <p:nvPr>
            <p:ph type="sldNum" sz="quarter" idx="12"/>
          </p:nvPr>
        </p:nvSpPr>
        <p:spPr bwMode="auto">
          <a:xfrm>
            <a:off x="70104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0"/>
              </a:spcBef>
              <a:buFontTx/>
              <a:buNone/>
            </a:pPr>
            <a:fld id="{5AFFC653-CB5F-4628-9505-59AA7E043E52}" type="slidenum">
              <a:rPr lang="en-US" altLang="zh-CN" smtClean="0"/>
              <a:pPr>
                <a:spcBef>
                  <a:spcPct val="0"/>
                </a:spcBef>
                <a:buFontTx/>
                <a:buNone/>
              </a:pPr>
              <a:t>14</a:t>
            </a:fld>
            <a:endParaRPr lang="en-US" altLang="zh-CN" sz="1000">
              <a:solidFill>
                <a:schemeClr val="bg1"/>
              </a:solidFill>
              <a:ea typeface="隶书" panose="02010509060101010101" pitchFamily="49" charset="-122"/>
            </a:endParaRPr>
          </a:p>
        </p:txBody>
      </p:sp>
      <p:sp>
        <p:nvSpPr>
          <p:cNvPr id="41988" name="Rectangle 4">
            <a:extLst>
              <a:ext uri="{FF2B5EF4-FFF2-40B4-BE49-F238E27FC236}">
                <a16:creationId xmlns:a16="http://schemas.microsoft.com/office/drawing/2014/main" id="{C29B2B63-6C88-4968-AC7A-A114A4BAE8BC}"/>
              </a:ext>
            </a:extLst>
          </p:cNvPr>
          <p:cNvSpPr>
            <a:spLocks noChangeArrowheads="1"/>
          </p:cNvSpPr>
          <p:nvPr/>
        </p:nvSpPr>
        <p:spPr bwMode="auto">
          <a:xfrm>
            <a:off x="1415480" y="1029253"/>
            <a:ext cx="2209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dirty="0">
                <a:solidFill>
                  <a:srgbClr val="993300"/>
                </a:solidFill>
                <a:latin typeface="Times New Roman" panose="02020603050405020304" pitchFamily="18" charset="0"/>
              </a:rPr>
              <a:t>考核方式：</a:t>
            </a:r>
            <a:r>
              <a:rPr kumimoji="1" lang="zh-CN" altLang="en-US" sz="2800" b="1" dirty="0">
                <a:solidFill>
                  <a:srgbClr val="000066"/>
                </a:solidFill>
                <a:latin typeface="Times New Roman" panose="02020603050405020304" pitchFamily="18" charset="0"/>
              </a:rPr>
              <a:t> </a:t>
            </a:r>
          </a:p>
        </p:txBody>
      </p:sp>
      <p:sp>
        <p:nvSpPr>
          <p:cNvPr id="39941" name="Rectangle 5">
            <a:extLst>
              <a:ext uri="{FF2B5EF4-FFF2-40B4-BE49-F238E27FC236}">
                <a16:creationId xmlns:a16="http://schemas.microsoft.com/office/drawing/2014/main" id="{B11B4554-130D-47FA-8BDD-064D4F42C549}"/>
              </a:ext>
            </a:extLst>
          </p:cNvPr>
          <p:cNvSpPr>
            <a:spLocks noChangeArrowheads="1"/>
          </p:cNvSpPr>
          <p:nvPr/>
        </p:nvSpPr>
        <p:spPr bwMode="auto">
          <a:xfrm>
            <a:off x="1991544" y="2276872"/>
            <a:ext cx="9099796" cy="33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eaLnBrk="1" hangingPunct="1">
              <a:spcBef>
                <a:spcPct val="20000"/>
              </a:spcBef>
              <a:buFontTx/>
              <a:buAutoNum type="arabicPeriod"/>
              <a:defRPr/>
            </a:pPr>
            <a:r>
              <a:rPr lang="zh-CN" altLang="en-US" sz="2800" b="1" dirty="0">
                <a:solidFill>
                  <a:srgbClr val="000066"/>
                </a:solidFill>
              </a:rPr>
              <a:t>闭卷考试</a:t>
            </a:r>
            <a:endParaRPr lang="en-US" altLang="zh-CN" sz="2800" b="1" dirty="0">
              <a:solidFill>
                <a:srgbClr val="000066"/>
              </a:solidFill>
            </a:endParaRPr>
          </a:p>
          <a:p>
            <a:pPr marL="457200" indent="-457200" eaLnBrk="1" hangingPunct="1">
              <a:spcBef>
                <a:spcPct val="20000"/>
              </a:spcBef>
              <a:buFontTx/>
              <a:buAutoNum type="arabicPeriod"/>
              <a:defRPr/>
            </a:pPr>
            <a:endParaRPr lang="en-US" altLang="zh-CN" sz="2800" b="1" dirty="0">
              <a:solidFill>
                <a:srgbClr val="000066"/>
              </a:solidFill>
            </a:endParaRPr>
          </a:p>
          <a:p>
            <a:pPr marL="457200" indent="-457200" eaLnBrk="1" hangingPunct="1">
              <a:spcBef>
                <a:spcPct val="20000"/>
              </a:spcBef>
              <a:buFontTx/>
              <a:buAutoNum type="arabicPeriod"/>
              <a:defRPr/>
            </a:pPr>
            <a:r>
              <a:rPr lang="zh-CN" altLang="en-US" sz="2800" b="1" dirty="0">
                <a:solidFill>
                  <a:srgbClr val="000066"/>
                </a:solidFill>
              </a:rPr>
              <a:t>最终成绩</a:t>
            </a:r>
            <a:r>
              <a:rPr lang="en-US" altLang="zh-CN" sz="2800" b="1" dirty="0">
                <a:solidFill>
                  <a:srgbClr val="000066"/>
                </a:solidFill>
              </a:rPr>
              <a:t>=</a:t>
            </a:r>
            <a:r>
              <a:rPr lang="zh-CN" altLang="en-US" sz="2800" b="1" dirty="0">
                <a:solidFill>
                  <a:srgbClr val="000066"/>
                </a:solidFill>
              </a:rPr>
              <a:t>平时成绩</a:t>
            </a:r>
            <a:r>
              <a:rPr lang="en-US" altLang="zh-CN" sz="2800" b="1" dirty="0">
                <a:solidFill>
                  <a:srgbClr val="000066"/>
                </a:solidFill>
              </a:rPr>
              <a:t>30%+</a:t>
            </a:r>
            <a:r>
              <a:rPr lang="zh-CN" altLang="en-US" sz="2800" b="1" dirty="0">
                <a:solidFill>
                  <a:srgbClr val="000066"/>
                </a:solidFill>
              </a:rPr>
              <a:t>考试成绩</a:t>
            </a:r>
            <a:r>
              <a:rPr lang="en-US" altLang="zh-CN" sz="2800" b="1" dirty="0">
                <a:solidFill>
                  <a:srgbClr val="000066"/>
                </a:solidFill>
              </a:rPr>
              <a:t>70%</a:t>
            </a:r>
          </a:p>
          <a:p>
            <a:pPr marL="457200" indent="-457200" eaLnBrk="1" hangingPunct="1">
              <a:spcBef>
                <a:spcPct val="20000"/>
              </a:spcBef>
              <a:buFontTx/>
              <a:buAutoNum type="arabicPeriod"/>
              <a:defRPr/>
            </a:pPr>
            <a:endParaRPr lang="en-US" altLang="zh-CN" sz="2800" b="1" dirty="0">
              <a:solidFill>
                <a:srgbClr val="000066"/>
              </a:solidFill>
            </a:endParaRPr>
          </a:p>
          <a:p>
            <a:pPr marL="457200" indent="-457200" eaLnBrk="1" hangingPunct="1">
              <a:spcBef>
                <a:spcPct val="20000"/>
              </a:spcBef>
              <a:buFontTx/>
              <a:buAutoNum type="arabicPeriod"/>
              <a:defRPr/>
            </a:pPr>
            <a:r>
              <a:rPr lang="zh-CN" altLang="en-US" sz="2800" b="1" dirty="0">
                <a:solidFill>
                  <a:srgbClr val="000066"/>
                </a:solidFill>
              </a:rPr>
              <a:t>平时成绩包括平时作业、考勤、课堂测验、课堂表现等。</a:t>
            </a:r>
            <a:endParaRPr lang="en-US" altLang="zh-CN" sz="2800" b="1" dirty="0">
              <a:solidFill>
                <a:srgbClr val="000066"/>
              </a:solidFill>
            </a:endParaRPr>
          </a:p>
          <a:p>
            <a:pPr marL="457200" indent="-457200" eaLnBrk="1" hangingPunct="1">
              <a:spcBef>
                <a:spcPct val="20000"/>
              </a:spcBef>
              <a:buFontTx/>
              <a:buAutoNum type="arabicPeriod"/>
              <a:defRPr/>
            </a:pPr>
            <a:endParaRPr lang="zh-CN" altLang="en-US" sz="2000" dirty="0"/>
          </a:p>
          <a:p>
            <a:pPr>
              <a:defRPr/>
            </a:pPr>
            <a:endParaRPr lang="zh-CN" altLang="en-US" sz="2000" dirty="0"/>
          </a:p>
          <a:p>
            <a:pPr marL="457200" indent="-457200" eaLnBrk="1" hangingPunct="1">
              <a:spcBef>
                <a:spcPct val="20000"/>
              </a:spcBef>
              <a:buFontTx/>
              <a:buAutoNum type="arabicPeriod"/>
              <a:defRPr/>
            </a:pPr>
            <a:endParaRPr lang="zh-CN" altLang="en-US" sz="2000" b="1" dirty="0">
              <a:solidFill>
                <a:srgbClr val="000066"/>
              </a:solidFill>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电气与电子测量技术</a:t>
            </a:r>
            <a:endParaRPr lang="zh-CN" altLang="en-US" dirty="0"/>
          </a:p>
        </p:txBody>
      </p:sp>
      <p:sp>
        <p:nvSpPr>
          <p:cNvPr id="4" name="副标题 3"/>
          <p:cNvSpPr>
            <a:spLocks noGrp="1"/>
          </p:cNvSpPr>
          <p:nvPr>
            <p:ph type="subTitle" idx="1"/>
          </p:nvPr>
        </p:nvSpPr>
        <p:spPr/>
        <p:txBody>
          <a:bodyPr/>
          <a:lstStyle/>
          <a:p>
            <a:r>
              <a:rPr lang="zh-CN" altLang="en-US" b="1" dirty="0">
                <a:latin typeface="楷体_GB2312" pitchFamily="49" charset="-122"/>
                <a:ea typeface="宋体" panose="02010600030101010101" pitchFamily="2" charset="-122"/>
              </a:rPr>
              <a:t>第一章 测量及测量系统</a:t>
            </a:r>
            <a:endParaRPr lang="zh-CN" altLang="en-US" dirty="0"/>
          </a:p>
        </p:txBody>
      </p:sp>
    </p:spTree>
    <p:extLst>
      <p:ext uri="{BB962C8B-B14F-4D97-AF65-F5344CB8AC3E}">
        <p14:creationId xmlns:p14="http://schemas.microsoft.com/office/powerpoint/2010/main" val="368180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87688" y="1128178"/>
            <a:ext cx="6480719" cy="400241"/>
          </a:xfrm>
        </p:spPr>
        <p:txBody>
          <a:bodyPr>
            <a:noAutofit/>
          </a:bodyPr>
          <a:lstStyle/>
          <a:p>
            <a:r>
              <a:rPr lang="zh-CN" altLang="en-US" sz="3600" b="1" dirty="0">
                <a:solidFill>
                  <a:schemeClr val="accent1"/>
                </a:solidFill>
                <a:latin typeface="等线" panose="02010600030101010101" pitchFamily="2" charset="-122"/>
                <a:ea typeface="等线" panose="02010600030101010101" pitchFamily="2" charset="-122"/>
              </a:rPr>
              <a:t>第一章 测量及测量系统</a:t>
            </a:r>
          </a:p>
        </p:txBody>
      </p:sp>
      <p:grpSp>
        <p:nvGrpSpPr>
          <p:cNvPr id="2" name="组合 1"/>
          <p:cNvGrpSpPr/>
          <p:nvPr/>
        </p:nvGrpSpPr>
        <p:grpSpPr>
          <a:xfrm>
            <a:off x="3503712" y="2049356"/>
            <a:ext cx="5460930" cy="2855808"/>
            <a:chOff x="3539716" y="2348880"/>
            <a:chExt cx="5460930" cy="2855808"/>
          </a:xfrm>
        </p:grpSpPr>
        <p:grpSp>
          <p:nvGrpSpPr>
            <p:cNvPr id="5" name="组合 4"/>
            <p:cNvGrpSpPr/>
            <p:nvPr/>
          </p:nvGrpSpPr>
          <p:grpSpPr>
            <a:xfrm>
              <a:off x="3539716" y="2348880"/>
              <a:ext cx="5460930" cy="472042"/>
              <a:chOff x="1841535" y="1274734"/>
              <a:chExt cx="5460930" cy="472042"/>
            </a:xfrm>
          </p:grpSpPr>
          <p:grpSp>
            <p:nvGrpSpPr>
              <p:cNvPr id="6" name="组合 5"/>
              <p:cNvGrpSpPr/>
              <p:nvPr/>
            </p:nvGrpSpPr>
            <p:grpSpPr>
              <a:xfrm>
                <a:off x="1841535" y="1303550"/>
                <a:ext cx="843427" cy="443226"/>
                <a:chOff x="666810" y="2586037"/>
                <a:chExt cx="468000" cy="245937"/>
              </a:xfrm>
            </p:grpSpPr>
            <p:sp>
              <p:nvSpPr>
                <p:cNvPr id="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测量及测量方法</a:t>
                </a:r>
              </a:p>
            </p:txBody>
          </p:sp>
        </p:grpSp>
        <p:grpSp>
          <p:nvGrpSpPr>
            <p:cNvPr id="11" name="组合 10"/>
            <p:cNvGrpSpPr/>
            <p:nvPr/>
          </p:nvGrpSpPr>
          <p:grpSpPr>
            <a:xfrm>
              <a:off x="3539716" y="2945642"/>
              <a:ext cx="5460930" cy="472042"/>
              <a:chOff x="1841535" y="2194707"/>
              <a:chExt cx="5460930" cy="472042"/>
            </a:xfrm>
          </p:grpSpPr>
          <p:grpSp>
            <p:nvGrpSpPr>
              <p:cNvPr id="12" name="组合 11"/>
              <p:cNvGrpSpPr/>
              <p:nvPr/>
            </p:nvGrpSpPr>
            <p:grpSpPr>
              <a:xfrm>
                <a:off x="1841535" y="2223523"/>
                <a:ext cx="843427" cy="443226"/>
                <a:chOff x="666810" y="2586037"/>
                <a:chExt cx="468000" cy="245937"/>
              </a:xfrm>
            </p:grpSpPr>
            <p:sp>
              <p:nvSpPr>
                <p:cNvPr id="1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6" name="文本框 15"/>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直接连接符 12"/>
              <p:cNvCxnSpPr>
                <a:stCxn id="15"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5073" y="2194707"/>
                <a:ext cx="4387392" cy="461665"/>
              </a:xfrm>
              <a:prstGeom prst="rect">
                <a:avLst/>
              </a:prstGeom>
              <a:noFill/>
            </p:spPr>
            <p:txBody>
              <a:bodyPr wrap="square" rtlCol="0">
                <a:spAutoFit/>
              </a:bodyPr>
              <a:lstStyle/>
              <a:p>
                <a:pPr lvl="0"/>
                <a:r>
                  <a:rPr lang="zh-CN" altLang="en-US" sz="2400" dirty="0"/>
                  <a:t>现代电气测量系统的基本组成 </a:t>
                </a:r>
              </a:p>
            </p:txBody>
          </p:sp>
        </p:grpSp>
        <p:grpSp>
          <p:nvGrpSpPr>
            <p:cNvPr id="17" name="组合 16"/>
            <p:cNvGrpSpPr/>
            <p:nvPr/>
          </p:nvGrpSpPr>
          <p:grpSpPr>
            <a:xfrm>
              <a:off x="3539716" y="3542404"/>
              <a:ext cx="5460930" cy="472042"/>
              <a:chOff x="1841535" y="3114680"/>
              <a:chExt cx="5460930" cy="472042"/>
            </a:xfrm>
          </p:grpSpPr>
          <p:grpSp>
            <p:nvGrpSpPr>
              <p:cNvPr id="18" name="组合 17"/>
              <p:cNvGrpSpPr/>
              <p:nvPr/>
            </p:nvGrpSpPr>
            <p:grpSpPr>
              <a:xfrm>
                <a:off x="1841535" y="3143496"/>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9" name="直接连接符 18"/>
              <p:cNvCxnSpPr>
                <a:stCxn id="2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3114680"/>
                <a:ext cx="4387392" cy="461665"/>
              </a:xfrm>
              <a:prstGeom prst="rect">
                <a:avLst/>
              </a:prstGeom>
              <a:noFill/>
            </p:spPr>
            <p:txBody>
              <a:bodyPr wrap="square" rtlCol="0">
                <a:spAutoFit/>
              </a:bodyPr>
              <a:lstStyle/>
              <a:p>
                <a:pPr lvl="0"/>
                <a:r>
                  <a:rPr lang="zh-CN" altLang="en-US" sz="2400" dirty="0"/>
                  <a:t>测量系统的静态特性</a:t>
                </a:r>
              </a:p>
            </p:txBody>
          </p:sp>
        </p:grpSp>
        <p:grpSp>
          <p:nvGrpSpPr>
            <p:cNvPr id="23" name="组合 22"/>
            <p:cNvGrpSpPr/>
            <p:nvPr/>
          </p:nvGrpSpPr>
          <p:grpSpPr>
            <a:xfrm>
              <a:off x="3539716" y="4135884"/>
              <a:ext cx="5460930" cy="472042"/>
              <a:chOff x="1841535" y="1274734"/>
              <a:chExt cx="5460930" cy="472042"/>
            </a:xfrm>
          </p:grpSpPr>
          <p:grpSp>
            <p:nvGrpSpPr>
              <p:cNvPr id="24" name="组合 23"/>
              <p:cNvGrpSpPr/>
              <p:nvPr/>
            </p:nvGrpSpPr>
            <p:grpSpPr>
              <a:xfrm>
                <a:off x="1841535" y="1303550"/>
                <a:ext cx="843427" cy="443226"/>
                <a:chOff x="666810" y="2586037"/>
                <a:chExt cx="468000" cy="245937"/>
              </a:xfrm>
            </p:grpSpPr>
            <p:sp>
              <p:nvSpPr>
                <p:cNvPr id="2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连接符 24"/>
              <p:cNvCxnSpPr>
                <a:stCxn id="2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测量系统的动态特性</a:t>
                </a:r>
              </a:p>
            </p:txBody>
          </p:sp>
        </p:grpSp>
        <p:grpSp>
          <p:nvGrpSpPr>
            <p:cNvPr id="29" name="组合 28"/>
            <p:cNvGrpSpPr/>
            <p:nvPr/>
          </p:nvGrpSpPr>
          <p:grpSpPr>
            <a:xfrm>
              <a:off x="3539716" y="4732646"/>
              <a:ext cx="5460930" cy="472042"/>
              <a:chOff x="1841535" y="2194707"/>
              <a:chExt cx="5460930" cy="472042"/>
            </a:xfrm>
          </p:grpSpPr>
          <p:grpSp>
            <p:nvGrpSpPr>
              <p:cNvPr id="30" name="组合 29"/>
              <p:cNvGrpSpPr/>
              <p:nvPr/>
            </p:nvGrpSpPr>
            <p:grpSpPr>
              <a:xfrm>
                <a:off x="1841535" y="2223523"/>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直接连接符 30"/>
              <p:cNvCxnSpPr>
                <a:stCxn id="3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2194707"/>
                <a:ext cx="4387392" cy="461665"/>
              </a:xfrm>
              <a:prstGeom prst="rect">
                <a:avLst/>
              </a:prstGeom>
              <a:noFill/>
            </p:spPr>
            <p:txBody>
              <a:bodyPr wrap="square" rtlCol="0">
                <a:spAutoFit/>
              </a:bodyPr>
              <a:lstStyle/>
              <a:p>
                <a:pPr lvl="0"/>
                <a:r>
                  <a:rPr lang="zh-CN" altLang="en-US" sz="2400" dirty="0"/>
                  <a:t>电气测量系统的主要技术指标</a:t>
                </a:r>
              </a:p>
            </p:txBody>
          </p:sp>
        </p:grpSp>
      </p:grpSp>
    </p:spTree>
    <p:extLst>
      <p:ext uri="{BB962C8B-B14F-4D97-AF65-F5344CB8AC3E}">
        <p14:creationId xmlns:p14="http://schemas.microsoft.com/office/powerpoint/2010/main" val="359266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03412" y="404664"/>
            <a:ext cx="8632687" cy="337358"/>
          </a:xfrm>
        </p:spPr>
        <p:txBody>
          <a:bodyPr>
            <a:noAutofit/>
          </a:bodyPr>
          <a:lstStyle/>
          <a:p>
            <a:r>
              <a:rPr lang="zh-CN" altLang="en-US" dirty="0">
                <a:latin typeface="楷体_GB2312" pitchFamily="49" charset="-122"/>
                <a:ea typeface="宋体" panose="02010600030101010101" pitchFamily="2" charset="-122"/>
              </a:rPr>
              <a:t>测量基础知识</a:t>
            </a:r>
          </a:p>
        </p:txBody>
      </p:sp>
      <p:grpSp>
        <p:nvGrpSpPr>
          <p:cNvPr id="2" name="组合 1"/>
          <p:cNvGrpSpPr/>
          <p:nvPr/>
        </p:nvGrpSpPr>
        <p:grpSpPr>
          <a:xfrm>
            <a:off x="3503712" y="1736812"/>
            <a:ext cx="5460930" cy="2855808"/>
            <a:chOff x="3539716" y="2348880"/>
            <a:chExt cx="5460930" cy="2855808"/>
          </a:xfrm>
        </p:grpSpPr>
        <p:grpSp>
          <p:nvGrpSpPr>
            <p:cNvPr id="5" name="组合 4"/>
            <p:cNvGrpSpPr/>
            <p:nvPr/>
          </p:nvGrpSpPr>
          <p:grpSpPr>
            <a:xfrm>
              <a:off x="3539716" y="2348880"/>
              <a:ext cx="5460930" cy="472042"/>
              <a:chOff x="1841535" y="1274734"/>
              <a:chExt cx="5460930" cy="472042"/>
            </a:xfrm>
          </p:grpSpPr>
          <p:grpSp>
            <p:nvGrpSpPr>
              <p:cNvPr id="6" name="组合 5"/>
              <p:cNvGrpSpPr/>
              <p:nvPr/>
            </p:nvGrpSpPr>
            <p:grpSpPr>
              <a:xfrm>
                <a:off x="1841535" y="1303550"/>
                <a:ext cx="843427" cy="443226"/>
                <a:chOff x="666810" y="2586037"/>
                <a:chExt cx="468000" cy="245937"/>
              </a:xfrm>
            </p:grpSpPr>
            <p:sp>
              <p:nvSpPr>
                <p:cNvPr id="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测量及测量方法</a:t>
                </a:r>
              </a:p>
            </p:txBody>
          </p:sp>
        </p:grpSp>
        <p:grpSp>
          <p:nvGrpSpPr>
            <p:cNvPr id="11" name="组合 10"/>
            <p:cNvGrpSpPr/>
            <p:nvPr/>
          </p:nvGrpSpPr>
          <p:grpSpPr>
            <a:xfrm>
              <a:off x="3539716" y="2945642"/>
              <a:ext cx="5460930" cy="472042"/>
              <a:chOff x="1841535" y="2194707"/>
              <a:chExt cx="5460930" cy="472042"/>
            </a:xfrm>
          </p:grpSpPr>
          <p:grpSp>
            <p:nvGrpSpPr>
              <p:cNvPr id="12" name="组合 11"/>
              <p:cNvGrpSpPr/>
              <p:nvPr/>
            </p:nvGrpSpPr>
            <p:grpSpPr>
              <a:xfrm>
                <a:off x="1841535" y="2223523"/>
                <a:ext cx="843427" cy="443226"/>
                <a:chOff x="666810" y="2586037"/>
                <a:chExt cx="468000" cy="245937"/>
              </a:xfrm>
            </p:grpSpPr>
            <p:sp>
              <p:nvSpPr>
                <p:cNvPr id="1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6" name="文本框 15"/>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直接连接符 12"/>
              <p:cNvCxnSpPr>
                <a:stCxn id="15"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5073" y="2194707"/>
                <a:ext cx="4387392" cy="461665"/>
              </a:xfrm>
              <a:prstGeom prst="rect">
                <a:avLst/>
              </a:prstGeom>
              <a:noFill/>
            </p:spPr>
            <p:txBody>
              <a:bodyPr wrap="square" rtlCol="0">
                <a:spAutoFit/>
              </a:bodyPr>
              <a:lstStyle/>
              <a:p>
                <a:pPr lvl="0"/>
                <a:r>
                  <a:rPr lang="zh-CN" altLang="en-US" sz="2400" dirty="0"/>
                  <a:t>现代电气测量系统的基本组成 </a:t>
                </a:r>
              </a:p>
            </p:txBody>
          </p:sp>
        </p:grpSp>
        <p:grpSp>
          <p:nvGrpSpPr>
            <p:cNvPr id="17" name="组合 16"/>
            <p:cNvGrpSpPr/>
            <p:nvPr/>
          </p:nvGrpSpPr>
          <p:grpSpPr>
            <a:xfrm>
              <a:off x="3539716" y="3542404"/>
              <a:ext cx="5460930" cy="472042"/>
              <a:chOff x="1841535" y="3114680"/>
              <a:chExt cx="5460930" cy="472042"/>
            </a:xfrm>
          </p:grpSpPr>
          <p:grpSp>
            <p:nvGrpSpPr>
              <p:cNvPr id="18" name="组合 17"/>
              <p:cNvGrpSpPr/>
              <p:nvPr/>
            </p:nvGrpSpPr>
            <p:grpSpPr>
              <a:xfrm>
                <a:off x="1841535" y="3143496"/>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9" name="直接连接符 18"/>
              <p:cNvCxnSpPr>
                <a:stCxn id="2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3114680"/>
                <a:ext cx="4387392" cy="461665"/>
              </a:xfrm>
              <a:prstGeom prst="rect">
                <a:avLst/>
              </a:prstGeom>
              <a:noFill/>
            </p:spPr>
            <p:txBody>
              <a:bodyPr wrap="square" rtlCol="0">
                <a:spAutoFit/>
              </a:bodyPr>
              <a:lstStyle/>
              <a:p>
                <a:pPr lvl="0"/>
                <a:r>
                  <a:rPr lang="zh-CN" altLang="en-US" sz="2400" dirty="0"/>
                  <a:t>测量系统的静态特性</a:t>
                </a:r>
              </a:p>
            </p:txBody>
          </p:sp>
        </p:grpSp>
        <p:grpSp>
          <p:nvGrpSpPr>
            <p:cNvPr id="23" name="组合 22"/>
            <p:cNvGrpSpPr/>
            <p:nvPr/>
          </p:nvGrpSpPr>
          <p:grpSpPr>
            <a:xfrm>
              <a:off x="3539716" y="4135884"/>
              <a:ext cx="5460930" cy="472042"/>
              <a:chOff x="1841535" y="1274734"/>
              <a:chExt cx="5460930" cy="472042"/>
            </a:xfrm>
          </p:grpSpPr>
          <p:grpSp>
            <p:nvGrpSpPr>
              <p:cNvPr id="24" name="组合 23"/>
              <p:cNvGrpSpPr/>
              <p:nvPr/>
            </p:nvGrpSpPr>
            <p:grpSpPr>
              <a:xfrm>
                <a:off x="1841535" y="1303550"/>
                <a:ext cx="843427" cy="443226"/>
                <a:chOff x="666810" y="2586037"/>
                <a:chExt cx="468000" cy="245937"/>
              </a:xfrm>
            </p:grpSpPr>
            <p:sp>
              <p:nvSpPr>
                <p:cNvPr id="2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连接符 24"/>
              <p:cNvCxnSpPr>
                <a:stCxn id="2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测量系统的动态特性</a:t>
                </a:r>
              </a:p>
            </p:txBody>
          </p:sp>
        </p:grpSp>
        <p:grpSp>
          <p:nvGrpSpPr>
            <p:cNvPr id="29" name="组合 28"/>
            <p:cNvGrpSpPr/>
            <p:nvPr/>
          </p:nvGrpSpPr>
          <p:grpSpPr>
            <a:xfrm>
              <a:off x="3539716" y="4732646"/>
              <a:ext cx="5460930" cy="472042"/>
              <a:chOff x="1841535" y="2194707"/>
              <a:chExt cx="5460930" cy="472042"/>
            </a:xfrm>
          </p:grpSpPr>
          <p:grpSp>
            <p:nvGrpSpPr>
              <p:cNvPr id="30" name="组合 29"/>
              <p:cNvGrpSpPr/>
              <p:nvPr/>
            </p:nvGrpSpPr>
            <p:grpSpPr>
              <a:xfrm>
                <a:off x="1841535" y="2223523"/>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直接连接符 30"/>
              <p:cNvCxnSpPr>
                <a:stCxn id="3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2194707"/>
                <a:ext cx="4387392" cy="461665"/>
              </a:xfrm>
              <a:prstGeom prst="rect">
                <a:avLst/>
              </a:prstGeom>
              <a:noFill/>
            </p:spPr>
            <p:txBody>
              <a:bodyPr wrap="square" rtlCol="0">
                <a:spAutoFit/>
              </a:bodyPr>
              <a:lstStyle/>
              <a:p>
                <a:pPr lvl="0"/>
                <a:r>
                  <a:rPr lang="zh-CN" altLang="en-US" sz="2400" dirty="0"/>
                  <a:t>电气测量系统的主要技术指标</a:t>
                </a:r>
              </a:p>
            </p:txBody>
          </p:sp>
        </p:grpSp>
      </p:grpSp>
    </p:spTree>
    <p:extLst>
      <p:ext uri="{BB962C8B-B14F-4D97-AF65-F5344CB8AC3E}">
        <p14:creationId xmlns:p14="http://schemas.microsoft.com/office/powerpoint/2010/main" val="158649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79376" y="1952836"/>
            <a:ext cx="6696744" cy="1584176"/>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b="1" dirty="0">
                <a:solidFill>
                  <a:srgbClr val="004098"/>
                </a:solidFill>
              </a:rPr>
              <a:t>测量的定义</a:t>
            </a:r>
          </a:p>
          <a:p>
            <a:pPr lvl="1" fontAlgn="auto">
              <a:lnSpc>
                <a:spcPct val="140000"/>
              </a:lnSpc>
              <a:spcAft>
                <a:spcPts val="0"/>
              </a:spcAft>
              <a:buFont typeface="Wingdings" panose="05000000000000000000" pitchFamily="2" charset="2"/>
              <a:buChar char="Ø"/>
            </a:pPr>
            <a:r>
              <a:rPr lang="zh-CN" altLang="en-US" dirty="0">
                <a:solidFill>
                  <a:srgbClr val="004098"/>
                </a:solidFill>
              </a:rPr>
              <a:t>人们借助</a:t>
            </a:r>
            <a:r>
              <a:rPr lang="zh-CN" altLang="en-US" b="1" u="sng" dirty="0">
                <a:solidFill>
                  <a:srgbClr val="FF0000"/>
                </a:solidFill>
              </a:rPr>
              <a:t>测量仪器</a:t>
            </a:r>
            <a:r>
              <a:rPr lang="zh-CN" altLang="en-US" dirty="0">
                <a:solidFill>
                  <a:srgbClr val="004098"/>
                </a:solidFill>
              </a:rPr>
              <a:t>，以某种特定的</a:t>
            </a:r>
            <a:r>
              <a:rPr lang="zh-CN" altLang="en-US" b="1" u="sng" dirty="0">
                <a:solidFill>
                  <a:srgbClr val="FF0000"/>
                </a:solidFill>
              </a:rPr>
              <a:t>方法</a:t>
            </a:r>
            <a:r>
              <a:rPr lang="zh-CN" altLang="en-US" dirty="0">
                <a:solidFill>
                  <a:srgbClr val="004098"/>
                </a:solidFill>
              </a:rPr>
              <a:t>将</a:t>
            </a:r>
            <a:r>
              <a:rPr lang="zh-CN" altLang="en-US" b="1" u="sng" dirty="0">
                <a:solidFill>
                  <a:srgbClr val="FF0000"/>
                </a:solidFill>
              </a:rPr>
              <a:t>被测量</a:t>
            </a:r>
            <a:r>
              <a:rPr lang="zh-CN" altLang="en-US" dirty="0">
                <a:solidFill>
                  <a:srgbClr val="004098"/>
                </a:solidFill>
              </a:rPr>
              <a:t>和</a:t>
            </a:r>
            <a:r>
              <a:rPr lang="zh-CN" altLang="en-US" b="1" dirty="0">
                <a:solidFill>
                  <a:srgbClr val="FF0000"/>
                </a:solidFill>
                <a:latin typeface="+mn-ea"/>
              </a:rPr>
              <a:t>参考基准</a:t>
            </a:r>
            <a:r>
              <a:rPr lang="zh-CN" altLang="en-US" dirty="0">
                <a:solidFill>
                  <a:srgbClr val="004098"/>
                </a:solidFill>
              </a:rPr>
              <a:t>相比较，从而得到量化结果的实验过程 </a:t>
            </a:r>
            <a:endParaRPr lang="en-US" altLang="zh-CN" dirty="0">
              <a:solidFill>
                <a:srgbClr val="004098"/>
              </a:solidFill>
            </a:endParaRPr>
          </a:p>
        </p:txBody>
      </p:sp>
      <p:sp>
        <p:nvSpPr>
          <p:cNvPr id="4" name="Rectangle 2"/>
          <p:cNvSpPr>
            <a:spLocks noGrp="1" noChangeArrowheads="1"/>
          </p:cNvSpPr>
          <p:nvPr>
            <p:ph type="title"/>
          </p:nvPr>
        </p:nvSpPr>
        <p:spPr>
          <a:xfrm>
            <a:off x="670787" y="971543"/>
            <a:ext cx="11421927" cy="576000"/>
          </a:xfrm>
        </p:spPr>
        <p:txBody>
          <a:bodyPr/>
          <a:lstStyle/>
          <a:p>
            <a:r>
              <a:rPr lang="zh-CN" altLang="en-US" dirty="0"/>
              <a:t>什么是测量？</a:t>
            </a:r>
          </a:p>
        </p:txBody>
      </p:sp>
      <p:sp>
        <p:nvSpPr>
          <p:cNvPr id="5" name="文本框 4">
            <a:extLst>
              <a:ext uri="{FF2B5EF4-FFF2-40B4-BE49-F238E27FC236}">
                <a16:creationId xmlns:a16="http://schemas.microsoft.com/office/drawing/2014/main" id="{14B77F91-ADF1-4F09-AE2D-FF2144D9CF68}"/>
              </a:ext>
            </a:extLst>
          </p:cNvPr>
          <p:cNvSpPr txBox="1"/>
          <p:nvPr/>
        </p:nvSpPr>
        <p:spPr>
          <a:xfrm>
            <a:off x="8976320" y="1916832"/>
            <a:ext cx="2166626" cy="1384995"/>
          </a:xfrm>
          <a:prstGeom prst="rect">
            <a:avLst/>
          </a:prstGeom>
          <a:noFill/>
        </p:spPr>
        <p:txBody>
          <a:bodyPr wrap="square">
            <a:spAutoFit/>
          </a:bodyPr>
          <a:lstStyle/>
          <a:p>
            <a:pPr algn="ctr" fontAlgn="auto">
              <a:spcAft>
                <a:spcPts val="0"/>
              </a:spcAft>
            </a:pPr>
            <a:endParaRPr lang="en-US" altLang="zh-CN" dirty="0">
              <a:solidFill>
                <a:srgbClr val="004098"/>
              </a:solidFill>
            </a:endParaRPr>
          </a:p>
          <a:p>
            <a:pPr marL="0" lvl="1" fontAlgn="auto">
              <a:spcAft>
                <a:spcPts val="0"/>
              </a:spcAft>
              <a:buFont typeface="Wingdings" panose="05000000000000000000" pitchFamily="2" charset="2"/>
              <a:buChar char="Ø"/>
            </a:pPr>
            <a:r>
              <a:rPr lang="zh-CN" altLang="en-US" sz="2200" dirty="0">
                <a:solidFill>
                  <a:srgbClr val="FF0000"/>
                </a:solidFill>
              </a:rPr>
              <a:t>测量对象</a:t>
            </a:r>
            <a:endParaRPr lang="en-US" altLang="zh-CN" sz="2200" dirty="0">
              <a:solidFill>
                <a:srgbClr val="FF0000"/>
              </a:solidFill>
            </a:endParaRPr>
          </a:p>
          <a:p>
            <a:pPr marL="0" lvl="1" fontAlgn="auto">
              <a:spcAft>
                <a:spcPts val="0"/>
              </a:spcAft>
              <a:buFont typeface="Wingdings" panose="05000000000000000000" pitchFamily="2" charset="2"/>
              <a:buChar char="Ø"/>
            </a:pPr>
            <a:r>
              <a:rPr lang="zh-CN" altLang="en-US" sz="2200" dirty="0">
                <a:solidFill>
                  <a:srgbClr val="FF0000"/>
                </a:solidFill>
              </a:rPr>
              <a:t>测量方法</a:t>
            </a:r>
            <a:endParaRPr lang="en-US" altLang="zh-CN" sz="2200" dirty="0">
              <a:solidFill>
                <a:srgbClr val="FF0000"/>
              </a:solidFill>
            </a:endParaRPr>
          </a:p>
          <a:p>
            <a:pPr marL="0" lvl="1" fontAlgn="auto">
              <a:spcAft>
                <a:spcPts val="0"/>
              </a:spcAft>
              <a:buFont typeface="Wingdings" panose="05000000000000000000" pitchFamily="2" charset="2"/>
              <a:buChar char="Ø"/>
            </a:pPr>
            <a:r>
              <a:rPr lang="zh-CN" altLang="en-US" sz="2200" dirty="0">
                <a:solidFill>
                  <a:srgbClr val="FF0000"/>
                </a:solidFill>
              </a:rPr>
              <a:t>测量仪器</a:t>
            </a:r>
            <a:endParaRPr lang="en-US" altLang="zh-CN" sz="2200" b="1" dirty="0">
              <a:solidFill>
                <a:srgbClr val="FF0000"/>
              </a:solidFill>
            </a:endParaRPr>
          </a:p>
        </p:txBody>
      </p:sp>
      <p:sp>
        <p:nvSpPr>
          <p:cNvPr id="7" name="文本框 6">
            <a:extLst>
              <a:ext uri="{FF2B5EF4-FFF2-40B4-BE49-F238E27FC236}">
                <a16:creationId xmlns:a16="http://schemas.microsoft.com/office/drawing/2014/main" id="{4A8C14D5-DDE1-4DA2-9CCC-370F1EEA3222}"/>
              </a:ext>
            </a:extLst>
          </p:cNvPr>
          <p:cNvSpPr txBox="1"/>
          <p:nvPr/>
        </p:nvSpPr>
        <p:spPr>
          <a:xfrm>
            <a:off x="155340" y="4993390"/>
            <a:ext cx="10765196" cy="1363835"/>
          </a:xfrm>
          <a:prstGeom prst="rect">
            <a:avLst/>
          </a:prstGeom>
          <a:noFill/>
        </p:spPr>
        <p:txBody>
          <a:bodyPr wrap="square">
            <a:spAutoFit/>
          </a:bodyPr>
          <a:lstStyle/>
          <a:p>
            <a:pPr marL="800100" lvl="1" indent="-342900" fontAlgn="auto">
              <a:lnSpc>
                <a:spcPct val="130000"/>
              </a:lnSpc>
              <a:spcAft>
                <a:spcPts val="0"/>
              </a:spcAft>
              <a:buFont typeface="+mj-ea"/>
              <a:buAutoNum type="circleNumDbPlain"/>
            </a:pPr>
            <a:r>
              <a:rPr lang="zh-CN" altLang="en-US" sz="2200" dirty="0">
                <a:solidFill>
                  <a:srgbClr val="004098"/>
                </a:solidFill>
              </a:rPr>
              <a:t>在多次重复测量中，估计值常常用平均值表示；</a:t>
            </a:r>
            <a:endParaRPr lang="en-US" altLang="zh-CN" sz="2200" dirty="0">
              <a:solidFill>
                <a:srgbClr val="004098"/>
              </a:solidFill>
            </a:endParaRPr>
          </a:p>
          <a:p>
            <a:pPr marL="800100" lvl="1" indent="-342900" fontAlgn="auto">
              <a:lnSpc>
                <a:spcPct val="130000"/>
              </a:lnSpc>
              <a:spcAft>
                <a:spcPts val="0"/>
              </a:spcAft>
              <a:buFont typeface="+mj-ea"/>
              <a:buAutoNum type="circleNumDbPlain"/>
            </a:pPr>
            <a:r>
              <a:rPr lang="zh-CN" altLang="en-US" sz="2200" dirty="0">
                <a:solidFill>
                  <a:srgbClr val="004098"/>
                </a:solidFill>
              </a:rPr>
              <a:t>不确定度与置信概率</a:t>
            </a:r>
            <a:r>
              <a:rPr lang="en-US" altLang="zh-CN" sz="2200" dirty="0">
                <a:solidFill>
                  <a:srgbClr val="004098"/>
                </a:solidFill>
              </a:rPr>
              <a:t>P</a:t>
            </a:r>
            <a:r>
              <a:rPr lang="zh-CN" altLang="en-US" sz="2200" dirty="0">
                <a:solidFill>
                  <a:srgbClr val="004098"/>
                </a:solidFill>
              </a:rPr>
              <a:t>有关</a:t>
            </a:r>
            <a:endParaRPr lang="en-US" altLang="zh-CN" sz="2200" dirty="0">
              <a:solidFill>
                <a:srgbClr val="004098"/>
              </a:solidFill>
            </a:endParaRPr>
          </a:p>
          <a:p>
            <a:pPr marL="800100" lvl="1" indent="-342900" fontAlgn="auto">
              <a:lnSpc>
                <a:spcPct val="130000"/>
              </a:lnSpc>
              <a:spcAft>
                <a:spcPts val="0"/>
              </a:spcAft>
              <a:buFont typeface="+mj-ea"/>
              <a:buAutoNum type="circleNumDbPlain"/>
            </a:pPr>
            <a:r>
              <a:rPr lang="zh-CN" altLang="en-US" sz="2200" dirty="0">
                <a:solidFill>
                  <a:srgbClr val="004098"/>
                </a:solidFill>
              </a:rPr>
              <a:t>测量结果中的单位建议使用国际单位制</a:t>
            </a:r>
            <a:r>
              <a:rPr lang="en-US" altLang="zh-CN" sz="2200" dirty="0">
                <a:solidFill>
                  <a:srgbClr val="004098"/>
                </a:solidFill>
              </a:rPr>
              <a:t>SI</a:t>
            </a:r>
          </a:p>
        </p:txBody>
      </p:sp>
      <p:sp>
        <p:nvSpPr>
          <p:cNvPr id="8" name="箭头: 右 7">
            <a:extLst>
              <a:ext uri="{FF2B5EF4-FFF2-40B4-BE49-F238E27FC236}">
                <a16:creationId xmlns:a16="http://schemas.microsoft.com/office/drawing/2014/main" id="{9047C5DB-07A3-4C4B-A3FA-DAC70ABA3F56}"/>
              </a:ext>
            </a:extLst>
          </p:cNvPr>
          <p:cNvSpPr/>
          <p:nvPr/>
        </p:nvSpPr>
        <p:spPr>
          <a:xfrm>
            <a:off x="7248128" y="2528900"/>
            <a:ext cx="612068" cy="432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C7DBED9-6ED7-410E-805E-ED5CEFF67621}"/>
              </a:ext>
            </a:extLst>
          </p:cNvPr>
          <p:cNvSpPr txBox="1"/>
          <p:nvPr/>
        </p:nvSpPr>
        <p:spPr>
          <a:xfrm>
            <a:off x="8046603" y="2276872"/>
            <a:ext cx="461665" cy="1260140"/>
          </a:xfrm>
          <a:prstGeom prst="rect">
            <a:avLst/>
          </a:prstGeom>
          <a:noFill/>
        </p:spPr>
        <p:txBody>
          <a:bodyPr vert="eaVert" wrap="square" rtlCol="0">
            <a:spAutoFit/>
          </a:bodyPr>
          <a:lstStyle/>
          <a:p>
            <a:r>
              <a:rPr lang="zh-CN" altLang="en-US" dirty="0"/>
              <a:t>三要素</a:t>
            </a:r>
          </a:p>
        </p:txBody>
      </p:sp>
      <p:sp>
        <p:nvSpPr>
          <p:cNvPr id="12" name="左大括号 11">
            <a:extLst>
              <a:ext uri="{FF2B5EF4-FFF2-40B4-BE49-F238E27FC236}">
                <a16:creationId xmlns:a16="http://schemas.microsoft.com/office/drawing/2014/main" id="{28815D3D-CA4C-47E6-AD98-AF23B90B1DD5}"/>
              </a:ext>
            </a:extLst>
          </p:cNvPr>
          <p:cNvSpPr/>
          <p:nvPr/>
        </p:nvSpPr>
        <p:spPr>
          <a:xfrm>
            <a:off x="8688288" y="2312876"/>
            <a:ext cx="288032"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sp>
        <p:nvSpPr>
          <p:cNvPr id="13" name="文本框 12">
            <a:extLst>
              <a:ext uri="{FF2B5EF4-FFF2-40B4-BE49-F238E27FC236}">
                <a16:creationId xmlns:a16="http://schemas.microsoft.com/office/drawing/2014/main" id="{E9FDB211-8997-4E4E-856E-46B93C1E1392}"/>
              </a:ext>
            </a:extLst>
          </p:cNvPr>
          <p:cNvSpPr txBox="1"/>
          <p:nvPr/>
        </p:nvSpPr>
        <p:spPr>
          <a:xfrm>
            <a:off x="6817796" y="5366695"/>
            <a:ext cx="5436604" cy="1285032"/>
          </a:xfrm>
          <a:prstGeom prst="rect">
            <a:avLst/>
          </a:prstGeom>
          <a:noFill/>
        </p:spPr>
        <p:txBody>
          <a:bodyPr wrap="square">
            <a:spAutoFit/>
          </a:bodyPr>
          <a:lstStyle/>
          <a:p>
            <a:pPr algn="just">
              <a:lnSpc>
                <a:spcPct val="150000"/>
              </a:lnSpc>
            </a:pPr>
            <a:r>
              <a:rPr lang="zh-CN" altLang="en-US" b="0" i="0" dirty="0">
                <a:solidFill>
                  <a:srgbClr val="333333"/>
                </a:solidFill>
                <a:effectLst/>
                <a:latin typeface="PingFang SC"/>
              </a:rPr>
              <a:t>衡量</a:t>
            </a:r>
            <a:r>
              <a:rPr lang="zh-CN" altLang="en-US" dirty="0">
                <a:solidFill>
                  <a:srgbClr val="333333"/>
                </a:solidFill>
                <a:latin typeface="PingFang SC"/>
              </a:rPr>
              <a:t>测量结果</a:t>
            </a:r>
            <a:r>
              <a:rPr lang="zh-CN" altLang="en-US" b="0" i="0" dirty="0">
                <a:solidFill>
                  <a:srgbClr val="333333"/>
                </a:solidFill>
                <a:effectLst/>
                <a:latin typeface="PingFang SC"/>
              </a:rPr>
              <a:t>可靠程度的概率。</a:t>
            </a:r>
            <a:endParaRPr lang="en-US" altLang="zh-CN" b="0" i="0" dirty="0">
              <a:solidFill>
                <a:srgbClr val="333333"/>
              </a:solidFill>
              <a:effectLst/>
              <a:latin typeface="PingFang SC"/>
            </a:endParaRPr>
          </a:p>
          <a:p>
            <a:pPr algn="just">
              <a:lnSpc>
                <a:spcPct val="150000"/>
              </a:lnSpc>
            </a:pPr>
            <a:r>
              <a:rPr lang="zh-CN" altLang="en-US" b="0" i="0" dirty="0">
                <a:solidFill>
                  <a:srgbClr val="333333"/>
                </a:solidFill>
                <a:effectLst/>
                <a:latin typeface="PingFang SC"/>
              </a:rPr>
              <a:t>意义是指在进行测量时</a:t>
            </a:r>
            <a:r>
              <a:rPr lang="zh-CN" altLang="en-US" dirty="0">
                <a:solidFill>
                  <a:srgbClr val="333333"/>
                </a:solidFill>
                <a:latin typeface="PingFang SC"/>
              </a:rPr>
              <a:t>，</a:t>
            </a:r>
            <a:r>
              <a:rPr lang="zh-CN" altLang="en-US" b="0" i="0" dirty="0">
                <a:solidFill>
                  <a:srgbClr val="333333"/>
                </a:solidFill>
                <a:effectLst/>
                <a:latin typeface="PingFang SC"/>
              </a:rPr>
              <a:t>被估参数包含在某一范围内的概率</a:t>
            </a:r>
            <a:r>
              <a:rPr lang="zh-CN" altLang="en-US" dirty="0">
                <a:solidFill>
                  <a:srgbClr val="333333"/>
                </a:solidFill>
                <a:latin typeface="PingFang SC"/>
              </a:rPr>
              <a:t>。</a:t>
            </a:r>
            <a:endParaRPr lang="zh-CN" altLang="en-US" dirty="0"/>
          </a:p>
        </p:txBody>
      </p:sp>
      <p:sp>
        <p:nvSpPr>
          <p:cNvPr id="10" name="文本框 9">
            <a:extLst>
              <a:ext uri="{FF2B5EF4-FFF2-40B4-BE49-F238E27FC236}">
                <a16:creationId xmlns:a16="http://schemas.microsoft.com/office/drawing/2014/main" id="{14B77F91-ADF1-4F09-AE2D-FF2144D9CF68}"/>
              </a:ext>
            </a:extLst>
          </p:cNvPr>
          <p:cNvSpPr txBox="1"/>
          <p:nvPr/>
        </p:nvSpPr>
        <p:spPr>
          <a:xfrm>
            <a:off x="2783632" y="1714766"/>
            <a:ext cx="4960129" cy="430887"/>
          </a:xfrm>
          <a:prstGeom prst="rect">
            <a:avLst/>
          </a:prstGeom>
          <a:noFill/>
        </p:spPr>
        <p:txBody>
          <a:bodyPr wrap="square">
            <a:spAutoFit/>
          </a:bodyPr>
          <a:lstStyle/>
          <a:p>
            <a:pPr algn="ctr" fontAlgn="auto">
              <a:spcAft>
                <a:spcPts val="0"/>
              </a:spcAft>
            </a:pPr>
            <a:r>
              <a:rPr lang="zh-CN" altLang="en-US" dirty="0">
                <a:solidFill>
                  <a:srgbClr val="FF0000"/>
                </a:solidFill>
              </a:rPr>
              <a:t>测量结果的准确度由什么决定？</a:t>
            </a:r>
            <a:endParaRPr lang="en-US" altLang="zh-CN" sz="2200" b="1" dirty="0">
              <a:solidFill>
                <a:srgbClr val="FF0000"/>
              </a:solidFill>
            </a:endParaRPr>
          </a:p>
        </p:txBody>
      </p:sp>
      <p:sp>
        <p:nvSpPr>
          <p:cNvPr id="14" name="文本框 13">
            <a:extLst>
              <a:ext uri="{FF2B5EF4-FFF2-40B4-BE49-F238E27FC236}">
                <a16:creationId xmlns:a16="http://schemas.microsoft.com/office/drawing/2014/main" id="{14B77F91-ADF1-4F09-AE2D-FF2144D9CF68}"/>
              </a:ext>
            </a:extLst>
          </p:cNvPr>
          <p:cNvSpPr txBox="1"/>
          <p:nvPr/>
        </p:nvSpPr>
        <p:spPr>
          <a:xfrm>
            <a:off x="6754588" y="1735082"/>
            <a:ext cx="2799889" cy="430887"/>
          </a:xfrm>
          <a:prstGeom prst="rect">
            <a:avLst/>
          </a:prstGeom>
          <a:noFill/>
        </p:spPr>
        <p:txBody>
          <a:bodyPr wrap="square">
            <a:spAutoFit/>
          </a:bodyPr>
          <a:lstStyle/>
          <a:p>
            <a:pPr algn="ctr" fontAlgn="auto">
              <a:spcAft>
                <a:spcPts val="0"/>
              </a:spcAft>
            </a:pPr>
            <a:r>
              <a:rPr lang="zh-CN" altLang="en-US" dirty="0">
                <a:solidFill>
                  <a:srgbClr val="FF0000"/>
                </a:solidFill>
              </a:rPr>
              <a:t>参考基准的准确度</a:t>
            </a:r>
            <a:endParaRPr lang="en-US" altLang="zh-CN" sz="2200" b="1" dirty="0">
              <a:solidFill>
                <a:srgbClr val="FF0000"/>
              </a:solidFill>
            </a:endParaRPr>
          </a:p>
        </p:txBody>
      </p:sp>
      <p:sp>
        <p:nvSpPr>
          <p:cNvPr id="15" name="文本框 14">
            <a:extLst>
              <a:ext uri="{FF2B5EF4-FFF2-40B4-BE49-F238E27FC236}">
                <a16:creationId xmlns:a16="http://schemas.microsoft.com/office/drawing/2014/main" id="{14B77F91-ADF1-4F09-AE2D-FF2144D9CF68}"/>
              </a:ext>
            </a:extLst>
          </p:cNvPr>
          <p:cNvSpPr txBox="1"/>
          <p:nvPr/>
        </p:nvSpPr>
        <p:spPr>
          <a:xfrm>
            <a:off x="3343097" y="4327876"/>
            <a:ext cx="6588732" cy="519181"/>
          </a:xfrm>
          <a:prstGeom prst="rect">
            <a:avLst/>
          </a:prstGeom>
          <a:noFill/>
        </p:spPr>
        <p:txBody>
          <a:bodyPr wrap="square">
            <a:spAutoFit/>
          </a:bodyPr>
          <a:lstStyle/>
          <a:p>
            <a:pPr fontAlgn="auto">
              <a:lnSpc>
                <a:spcPct val="130000"/>
              </a:lnSpc>
              <a:spcAft>
                <a:spcPts val="0"/>
              </a:spcAft>
            </a:pPr>
            <a:r>
              <a:rPr lang="zh-CN" altLang="en-US" sz="2400" b="1" dirty="0">
                <a:solidFill>
                  <a:srgbClr val="FF0000"/>
                </a:solidFill>
              </a:rPr>
              <a:t>测量结果＝估计值</a:t>
            </a:r>
            <a:r>
              <a:rPr lang="zh-CN" altLang="en-US" sz="2400" b="1" dirty="0">
                <a:solidFill>
                  <a:srgbClr val="FF0000"/>
                </a:solidFill>
                <a:sym typeface="Symbol" panose="05050102010706020507" pitchFamily="18" charset="2"/>
              </a:rPr>
              <a:t>不确定度</a:t>
            </a:r>
            <a:r>
              <a:rPr lang="en-US" altLang="zh-CN" sz="2400" dirty="0">
                <a:solidFill>
                  <a:srgbClr val="FF0000"/>
                </a:solidFill>
                <a:sym typeface="Symbol" panose="05050102010706020507" pitchFamily="18" charset="2"/>
              </a:rPr>
              <a:t>  </a:t>
            </a:r>
            <a:r>
              <a:rPr lang="zh-CN" altLang="en-US" sz="2400" dirty="0">
                <a:solidFill>
                  <a:srgbClr val="FF0000"/>
                </a:solidFill>
              </a:rPr>
              <a:t>单位 </a:t>
            </a:r>
            <a:r>
              <a:rPr lang="en-US" altLang="zh-CN" sz="2400" dirty="0">
                <a:solidFill>
                  <a:srgbClr val="FF0000"/>
                </a:solidFill>
              </a:rPr>
              <a:t>( P=95%)</a:t>
            </a:r>
            <a:endParaRPr lang="zh-CN" altLang="en-US" sz="2400" dirty="0">
              <a:solidFill>
                <a:srgbClr val="FF0000"/>
              </a:solidFill>
            </a:endParaRPr>
          </a:p>
        </p:txBody>
      </p:sp>
      <p:sp>
        <p:nvSpPr>
          <p:cNvPr id="16" name="文本框 15">
            <a:extLst>
              <a:ext uri="{FF2B5EF4-FFF2-40B4-BE49-F238E27FC236}">
                <a16:creationId xmlns:a16="http://schemas.microsoft.com/office/drawing/2014/main" id="{4A8C14D5-DDE1-4DA2-9CCC-370F1EEA3222}"/>
              </a:ext>
            </a:extLst>
          </p:cNvPr>
          <p:cNvSpPr txBox="1"/>
          <p:nvPr/>
        </p:nvSpPr>
        <p:spPr>
          <a:xfrm>
            <a:off x="478044" y="4404951"/>
            <a:ext cx="2873934" cy="572464"/>
          </a:xfrm>
          <a:prstGeom prst="rect">
            <a:avLst/>
          </a:prstGeom>
          <a:noFill/>
        </p:spPr>
        <p:txBody>
          <a:bodyPr wrap="square">
            <a:spAutoFit/>
          </a:bodyPr>
          <a:lstStyle/>
          <a:p>
            <a:pPr fontAlgn="auto">
              <a:lnSpc>
                <a:spcPct val="130000"/>
              </a:lnSpc>
              <a:spcAft>
                <a:spcPts val="0"/>
              </a:spcAft>
              <a:buFont typeface="Wingdings" panose="05000000000000000000" pitchFamily="2" charset="2"/>
              <a:buChar char="n"/>
            </a:pPr>
            <a:r>
              <a:rPr lang="zh-CN" altLang="en-US" sz="2400" dirty="0">
                <a:solidFill>
                  <a:srgbClr val="004098"/>
                </a:solidFill>
              </a:rPr>
              <a:t>测量结果的表示？</a:t>
            </a:r>
            <a:endParaRPr lang="en-US" altLang="zh-CN" sz="2200" dirty="0">
              <a:solidFill>
                <a:srgbClr val="004098"/>
              </a:solidFill>
            </a:endParaRPr>
          </a:p>
        </p:txBody>
      </p:sp>
      <p:sp>
        <p:nvSpPr>
          <p:cNvPr id="17" name="文本框 16">
            <a:extLst>
              <a:ext uri="{FF2B5EF4-FFF2-40B4-BE49-F238E27FC236}">
                <a16:creationId xmlns:a16="http://schemas.microsoft.com/office/drawing/2014/main" id="{E9FDB211-8997-4E4E-856E-46B93C1E1392}"/>
              </a:ext>
            </a:extLst>
          </p:cNvPr>
          <p:cNvSpPr txBox="1"/>
          <p:nvPr/>
        </p:nvSpPr>
        <p:spPr>
          <a:xfrm>
            <a:off x="6817796" y="4943679"/>
            <a:ext cx="1400259" cy="454035"/>
          </a:xfrm>
          <a:prstGeom prst="rect">
            <a:avLst/>
          </a:prstGeom>
          <a:noFill/>
        </p:spPr>
        <p:txBody>
          <a:bodyPr wrap="square">
            <a:spAutoFit/>
          </a:bodyPr>
          <a:lstStyle/>
          <a:p>
            <a:pPr algn="just">
              <a:lnSpc>
                <a:spcPct val="150000"/>
              </a:lnSpc>
            </a:pPr>
            <a:r>
              <a:rPr lang="zh-CN" altLang="en-US" b="0" i="0" dirty="0">
                <a:solidFill>
                  <a:srgbClr val="FF0000"/>
                </a:solidFill>
                <a:effectLst/>
                <a:latin typeface="PingFang SC"/>
              </a:rPr>
              <a:t>置信概率？</a:t>
            </a:r>
            <a:endParaRPr lang="zh-CN" altLang="en-US" dirty="0">
              <a:solidFill>
                <a:srgbClr val="FF0000"/>
              </a:solidFill>
            </a:endParaRPr>
          </a:p>
        </p:txBody>
      </p:sp>
      <p:sp>
        <p:nvSpPr>
          <p:cNvPr id="2" name="文本框 1">
            <a:extLst>
              <a:ext uri="{FF2B5EF4-FFF2-40B4-BE49-F238E27FC236}">
                <a16:creationId xmlns:a16="http://schemas.microsoft.com/office/drawing/2014/main" id="{B52616EC-87EC-2448-39FB-FDC7D52BB96D}"/>
              </a:ext>
            </a:extLst>
          </p:cNvPr>
          <p:cNvSpPr txBox="1"/>
          <p:nvPr/>
        </p:nvSpPr>
        <p:spPr>
          <a:xfrm>
            <a:off x="1915011" y="3426198"/>
            <a:ext cx="7859156" cy="875881"/>
          </a:xfrm>
          <a:prstGeom prst="rect">
            <a:avLst/>
          </a:prstGeom>
          <a:noFill/>
        </p:spPr>
        <p:txBody>
          <a:bodyPr wrap="square">
            <a:spAutoFit/>
          </a:bodyPr>
          <a:lstStyle/>
          <a:p>
            <a:pPr algn="just">
              <a:lnSpc>
                <a:spcPct val="150000"/>
              </a:lnSpc>
            </a:pPr>
            <a:r>
              <a:rPr lang="zh-CN" altLang="en-US" b="0" i="0" dirty="0">
                <a:solidFill>
                  <a:srgbClr val="333333"/>
                </a:solidFill>
                <a:effectLst/>
                <a:latin typeface="PingFang SC"/>
              </a:rPr>
              <a:t>某对象实际为</a:t>
            </a:r>
            <a:r>
              <a:rPr lang="en-US" altLang="zh-CN" b="0" i="0" dirty="0">
                <a:solidFill>
                  <a:srgbClr val="333333"/>
                </a:solidFill>
                <a:effectLst/>
                <a:latin typeface="PingFang SC"/>
              </a:rPr>
              <a:t>45</a:t>
            </a:r>
            <a:r>
              <a:rPr lang="zh-CN" altLang="en-US" b="0" i="0" dirty="0">
                <a:solidFill>
                  <a:srgbClr val="333333"/>
                </a:solidFill>
                <a:effectLst/>
                <a:latin typeface="PingFang SC"/>
              </a:rPr>
              <a:t>米，某测试设备显示值会在某个区间，如</a:t>
            </a:r>
            <a:r>
              <a:rPr lang="en-US" altLang="zh-CN" dirty="0">
                <a:solidFill>
                  <a:srgbClr val="333333"/>
                </a:solidFill>
                <a:latin typeface="PingFang SC"/>
              </a:rPr>
              <a:t>44.5—45.5</a:t>
            </a:r>
            <a:r>
              <a:rPr lang="zh-CN" altLang="en-US" dirty="0">
                <a:solidFill>
                  <a:srgbClr val="333333"/>
                </a:solidFill>
                <a:latin typeface="PingFang SC"/>
              </a:rPr>
              <a:t>之间，测量值在这个区间的概率为</a:t>
            </a:r>
            <a:r>
              <a:rPr lang="en-US" altLang="zh-CN" dirty="0">
                <a:solidFill>
                  <a:srgbClr val="333333"/>
                </a:solidFill>
                <a:latin typeface="PingFang SC"/>
              </a:rPr>
              <a:t>95%</a:t>
            </a:r>
            <a:r>
              <a:rPr lang="zh-CN" altLang="en-US" dirty="0">
                <a:solidFill>
                  <a:srgbClr val="333333"/>
                </a:solidFill>
                <a:latin typeface="PingFang SC"/>
              </a:rPr>
              <a:t>，置信概率。</a:t>
            </a:r>
            <a:endParaRPr lang="zh-CN" altLang="en-US" dirty="0"/>
          </a:p>
        </p:txBody>
      </p:sp>
    </p:spTree>
    <p:extLst>
      <p:ext uri="{BB962C8B-B14F-4D97-AF65-F5344CB8AC3E}">
        <p14:creationId xmlns:p14="http://schemas.microsoft.com/office/powerpoint/2010/main" val="406644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animBg="1"/>
      <p:bldP spid="11" grpId="0"/>
      <p:bldP spid="12" grpId="0" animBg="1"/>
      <p:bldP spid="13" grpId="0"/>
      <p:bldP spid="10" grpId="0"/>
      <p:bldP spid="14" grpId="0"/>
      <p:bldP spid="15" grpId="0"/>
      <p:bldP spid="16" grpId="0"/>
      <p:bldP spid="1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443372" y="1551600"/>
            <a:ext cx="4932548"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rgbClr val="004DB4"/>
                </a:solidFill>
              </a:rPr>
              <a:t>国际单位制的</a:t>
            </a:r>
            <a:r>
              <a:rPr lang="en-US" altLang="zh-CN" sz="2400" dirty="0">
                <a:solidFill>
                  <a:srgbClr val="004DB4"/>
                </a:solidFill>
              </a:rPr>
              <a:t>7</a:t>
            </a:r>
            <a:r>
              <a:rPr lang="zh-CN" altLang="en-US" sz="2400" dirty="0">
                <a:solidFill>
                  <a:srgbClr val="004DB4"/>
                </a:solidFill>
              </a:rPr>
              <a:t>个基本单位</a:t>
            </a:r>
            <a:endParaRPr lang="en-US" altLang="zh-CN" sz="2400" dirty="0">
              <a:solidFill>
                <a:srgbClr val="004DB4"/>
              </a:solidFill>
            </a:endParaRPr>
          </a:p>
          <a:p>
            <a:pPr marL="800100" lvl="1" indent="-342900" fontAlgn="auto">
              <a:spcAft>
                <a:spcPts val="0"/>
              </a:spcAft>
              <a:buFont typeface="+mj-lt"/>
              <a:buAutoNum type="arabicPeriod"/>
            </a:pPr>
            <a:r>
              <a:rPr lang="zh-CN" altLang="en-US" sz="2000" dirty="0">
                <a:solidFill>
                  <a:srgbClr val="004DB4"/>
                </a:solidFill>
              </a:rPr>
              <a:t>长度：米    </a:t>
            </a:r>
            <a:r>
              <a:rPr lang="en-US" altLang="zh-CN" sz="2000" dirty="0">
                <a:solidFill>
                  <a:srgbClr val="004DB4"/>
                </a:solidFill>
              </a:rPr>
              <a:t>m</a:t>
            </a:r>
          </a:p>
          <a:p>
            <a:pPr marL="800100" lvl="1" indent="-342900" fontAlgn="auto">
              <a:spcAft>
                <a:spcPts val="0"/>
              </a:spcAft>
              <a:buFont typeface="+mj-lt"/>
              <a:buAutoNum type="arabicPeriod"/>
            </a:pPr>
            <a:r>
              <a:rPr lang="zh-CN" altLang="en-US" sz="2000" dirty="0">
                <a:solidFill>
                  <a:srgbClr val="004DB4"/>
                </a:solidFill>
              </a:rPr>
              <a:t>时间：秒    </a:t>
            </a:r>
            <a:r>
              <a:rPr lang="en-US" altLang="zh-CN" sz="2000" dirty="0">
                <a:solidFill>
                  <a:srgbClr val="004DB4"/>
                </a:solidFill>
              </a:rPr>
              <a:t>S</a:t>
            </a:r>
          </a:p>
          <a:p>
            <a:pPr marL="800100" lvl="1" indent="-342900" fontAlgn="auto">
              <a:spcAft>
                <a:spcPts val="0"/>
              </a:spcAft>
              <a:buFont typeface="+mj-lt"/>
              <a:buAutoNum type="arabicPeriod"/>
            </a:pPr>
            <a:r>
              <a:rPr lang="zh-CN" altLang="en-US" sz="2000" dirty="0">
                <a:solidFill>
                  <a:srgbClr val="004DB4"/>
                </a:solidFill>
              </a:rPr>
              <a:t>质量：千克   </a:t>
            </a:r>
            <a:r>
              <a:rPr lang="en-US" altLang="zh-CN" sz="2000" dirty="0">
                <a:solidFill>
                  <a:srgbClr val="004DB4"/>
                </a:solidFill>
              </a:rPr>
              <a:t>kg</a:t>
            </a:r>
          </a:p>
          <a:p>
            <a:pPr marL="800100" lvl="1" indent="-342900" fontAlgn="auto">
              <a:spcAft>
                <a:spcPts val="0"/>
              </a:spcAft>
              <a:buFont typeface="+mj-lt"/>
              <a:buAutoNum type="arabicPeriod"/>
            </a:pPr>
            <a:r>
              <a:rPr lang="zh-CN" altLang="en-US" sz="2000" dirty="0">
                <a:solidFill>
                  <a:srgbClr val="004DB4"/>
                </a:solidFill>
              </a:rPr>
              <a:t>电流：安培   </a:t>
            </a:r>
            <a:r>
              <a:rPr lang="en-US" altLang="zh-CN" sz="2000" dirty="0">
                <a:solidFill>
                  <a:srgbClr val="004DB4"/>
                </a:solidFill>
              </a:rPr>
              <a:t>A </a:t>
            </a:r>
          </a:p>
          <a:p>
            <a:pPr marL="800100" lvl="1" indent="-342900" fontAlgn="auto">
              <a:spcAft>
                <a:spcPts val="0"/>
              </a:spcAft>
              <a:buFont typeface="+mj-lt"/>
              <a:buAutoNum type="arabicPeriod"/>
            </a:pPr>
            <a:r>
              <a:rPr lang="zh-CN" altLang="en-US" sz="2000" dirty="0">
                <a:solidFill>
                  <a:srgbClr val="004DB4"/>
                </a:solidFill>
              </a:rPr>
              <a:t>温度：开尔文  </a:t>
            </a:r>
            <a:r>
              <a:rPr lang="en-US" altLang="zh-CN" sz="2000" dirty="0">
                <a:solidFill>
                  <a:srgbClr val="004DB4"/>
                </a:solidFill>
              </a:rPr>
              <a:t>K</a:t>
            </a:r>
          </a:p>
          <a:p>
            <a:pPr marL="800100" lvl="1" indent="-342900" fontAlgn="auto">
              <a:spcAft>
                <a:spcPts val="0"/>
              </a:spcAft>
              <a:buFont typeface="+mj-lt"/>
              <a:buAutoNum type="arabicPeriod"/>
            </a:pPr>
            <a:r>
              <a:rPr lang="zh-CN" altLang="en-US" sz="2000" dirty="0">
                <a:solidFill>
                  <a:srgbClr val="004DB4"/>
                </a:solidFill>
              </a:rPr>
              <a:t>物质的量：摩尔   </a:t>
            </a:r>
            <a:r>
              <a:rPr lang="en-US" altLang="zh-CN" sz="2000" dirty="0" err="1">
                <a:solidFill>
                  <a:srgbClr val="004DB4"/>
                </a:solidFill>
              </a:rPr>
              <a:t>mol</a:t>
            </a:r>
            <a:endParaRPr lang="en-US" altLang="zh-CN" sz="2000" dirty="0">
              <a:solidFill>
                <a:srgbClr val="004DB4"/>
              </a:solidFill>
            </a:endParaRPr>
          </a:p>
          <a:p>
            <a:pPr marL="800100" lvl="1" indent="-342900" fontAlgn="auto">
              <a:spcAft>
                <a:spcPts val="0"/>
              </a:spcAft>
              <a:buFont typeface="+mj-lt"/>
              <a:buAutoNum type="arabicPeriod"/>
            </a:pPr>
            <a:r>
              <a:rPr lang="zh-CN" altLang="en-US" sz="2000" dirty="0">
                <a:solidFill>
                  <a:srgbClr val="004DB4"/>
                </a:solidFill>
              </a:rPr>
              <a:t>发光强度：坎德拉  </a:t>
            </a:r>
            <a:r>
              <a:rPr lang="en-US" altLang="zh-CN" sz="2000" dirty="0">
                <a:solidFill>
                  <a:srgbClr val="004DB4"/>
                </a:solidFill>
              </a:rPr>
              <a:t>cd</a:t>
            </a:r>
          </a:p>
          <a:p>
            <a:pPr fontAlgn="auto">
              <a:spcAft>
                <a:spcPts val="0"/>
              </a:spcAft>
              <a:buFont typeface="Wingdings" panose="05000000000000000000" pitchFamily="2" charset="2"/>
              <a:buChar char="n"/>
            </a:pPr>
            <a:r>
              <a:rPr lang="zh-CN" altLang="en-US" sz="2400" dirty="0">
                <a:solidFill>
                  <a:srgbClr val="004DB4"/>
                </a:solidFill>
              </a:rPr>
              <a:t>若干导出单位</a:t>
            </a:r>
            <a:endParaRPr lang="en-US" altLang="zh-CN" sz="2400" dirty="0">
              <a:solidFill>
                <a:srgbClr val="004DB4"/>
              </a:solidFill>
            </a:endParaRPr>
          </a:p>
          <a:p>
            <a:pPr marL="457200" lvl="1" indent="0" fontAlgn="auto">
              <a:spcAft>
                <a:spcPts val="0"/>
              </a:spcAft>
              <a:buFont typeface="Calibri" panose="020F0502020204030204" pitchFamily="34" charset="0"/>
              <a:buNone/>
            </a:pPr>
            <a:r>
              <a:rPr lang="zh-CN" altLang="en-US" sz="1600" dirty="0">
                <a:solidFill>
                  <a:srgbClr val="004DB4"/>
                </a:solidFill>
              </a:rPr>
              <a:t>例如：伏特，特斯拉，欧姆，法拉，库伦，赫兹，牛顿，瓦特，焦耳，帕斯卡，韦伯，弧度等</a:t>
            </a:r>
            <a:endParaRPr lang="en-US" altLang="zh-CN" sz="1600" dirty="0">
              <a:solidFill>
                <a:srgbClr val="004DB4"/>
              </a:solidFill>
            </a:endParaRPr>
          </a:p>
        </p:txBody>
      </p:sp>
      <p:sp>
        <p:nvSpPr>
          <p:cNvPr id="4" name="标题 2"/>
          <p:cNvSpPr>
            <a:spLocks noGrp="1"/>
          </p:cNvSpPr>
          <p:nvPr>
            <p:ph type="title"/>
          </p:nvPr>
        </p:nvSpPr>
        <p:spPr>
          <a:xfrm>
            <a:off x="658701" y="975600"/>
            <a:ext cx="11162884" cy="576000"/>
          </a:xfrm>
        </p:spPr>
        <p:txBody>
          <a:bodyPr/>
          <a:lstStyle/>
          <a:p>
            <a:r>
              <a:rPr lang="zh-CN" altLang="en-US" dirty="0"/>
              <a:t>国际单位制</a:t>
            </a:r>
            <a:r>
              <a:rPr lang="en-US" altLang="zh-CN" dirty="0"/>
              <a:t>SI</a:t>
            </a:r>
            <a:endParaRPr lang="zh-CN" altLang="en-US" dirty="0"/>
          </a:p>
        </p:txBody>
      </p:sp>
      <p:sp>
        <p:nvSpPr>
          <p:cNvPr id="2" name="矩形 1">
            <a:extLst>
              <a:ext uri="{FF2B5EF4-FFF2-40B4-BE49-F238E27FC236}">
                <a16:creationId xmlns:a16="http://schemas.microsoft.com/office/drawing/2014/main" id="{B12DF49E-9200-4C3B-BE9C-68F2B1F2BFB1}"/>
              </a:ext>
            </a:extLst>
          </p:cNvPr>
          <p:cNvSpPr/>
          <p:nvPr/>
        </p:nvSpPr>
        <p:spPr>
          <a:xfrm>
            <a:off x="5771963" y="1736812"/>
            <a:ext cx="6049621" cy="4656083"/>
          </a:xfrm>
          <a:prstGeom prst="rect">
            <a:avLst/>
          </a:prstGeom>
        </p:spPr>
        <p:txBody>
          <a:bodyPr wrap="square">
            <a:spAutoFit/>
          </a:bodyPr>
          <a:lstStyle/>
          <a:p>
            <a:pPr>
              <a:lnSpc>
                <a:spcPts val="3000"/>
              </a:lnSpc>
            </a:pPr>
            <a:r>
              <a:rPr lang="en-US" altLang="zh-CN" sz="2000" dirty="0">
                <a:solidFill>
                  <a:srgbClr val="004DB4"/>
                </a:solidFill>
                <a:latin typeface="+mn-lt"/>
                <a:ea typeface="+mn-ea"/>
              </a:rPr>
              <a:t>2018 </a:t>
            </a:r>
            <a:r>
              <a:rPr lang="zh-CN" altLang="en-US" sz="2000" dirty="0">
                <a:solidFill>
                  <a:srgbClr val="004DB4"/>
                </a:solidFill>
                <a:latin typeface="+mn-lt"/>
                <a:ea typeface="+mn-ea"/>
              </a:rPr>
              <a:t>年</a:t>
            </a:r>
            <a:r>
              <a:rPr lang="en-US" altLang="zh-CN" sz="2000" dirty="0">
                <a:solidFill>
                  <a:srgbClr val="004DB4"/>
                </a:solidFill>
                <a:latin typeface="+mn-lt"/>
                <a:ea typeface="+mn-ea"/>
              </a:rPr>
              <a:t>11 </a:t>
            </a:r>
            <a:r>
              <a:rPr lang="zh-CN" altLang="en-US" sz="2000" dirty="0">
                <a:solidFill>
                  <a:srgbClr val="004DB4"/>
                </a:solidFill>
                <a:latin typeface="+mn-lt"/>
                <a:ea typeface="+mn-ea"/>
              </a:rPr>
              <a:t>月</a:t>
            </a:r>
            <a:r>
              <a:rPr lang="en-US" altLang="zh-CN" sz="2000" dirty="0">
                <a:solidFill>
                  <a:srgbClr val="004DB4"/>
                </a:solidFill>
                <a:latin typeface="+mn-lt"/>
                <a:ea typeface="+mn-ea"/>
              </a:rPr>
              <a:t>16 </a:t>
            </a:r>
            <a:r>
              <a:rPr lang="zh-CN" altLang="en-US" sz="2000" dirty="0">
                <a:solidFill>
                  <a:srgbClr val="004DB4"/>
                </a:solidFill>
                <a:latin typeface="+mn-lt"/>
                <a:ea typeface="+mn-ea"/>
              </a:rPr>
              <a:t>日，第</a:t>
            </a:r>
            <a:r>
              <a:rPr lang="en-US" altLang="zh-CN" sz="2000" dirty="0">
                <a:solidFill>
                  <a:srgbClr val="004DB4"/>
                </a:solidFill>
                <a:latin typeface="+mn-lt"/>
                <a:ea typeface="+mn-ea"/>
              </a:rPr>
              <a:t>26 </a:t>
            </a:r>
            <a:r>
              <a:rPr lang="zh-CN" altLang="en-US" sz="2000" dirty="0">
                <a:solidFill>
                  <a:srgbClr val="004DB4"/>
                </a:solidFill>
                <a:latin typeface="+mn-lt"/>
                <a:ea typeface="+mn-ea"/>
              </a:rPr>
              <a:t>届国际计量大会通过了关于</a:t>
            </a:r>
            <a:r>
              <a:rPr lang="en-US" altLang="zh-CN" sz="2000" dirty="0">
                <a:solidFill>
                  <a:srgbClr val="004DB4"/>
                </a:solidFill>
                <a:latin typeface="+mn-lt"/>
                <a:ea typeface="+mn-ea"/>
              </a:rPr>
              <a:t>《</a:t>
            </a:r>
            <a:r>
              <a:rPr lang="zh-CN" altLang="en-US" sz="2000" dirty="0">
                <a:solidFill>
                  <a:srgbClr val="004DB4"/>
                </a:solidFill>
                <a:latin typeface="+mn-lt"/>
                <a:ea typeface="+mn-ea"/>
              </a:rPr>
              <a:t>修订国际单位制</a:t>
            </a:r>
            <a:r>
              <a:rPr lang="en-US" altLang="zh-CN" sz="2000" dirty="0">
                <a:solidFill>
                  <a:srgbClr val="004DB4"/>
                </a:solidFill>
                <a:latin typeface="+mn-lt"/>
                <a:ea typeface="+mn-ea"/>
              </a:rPr>
              <a:t>( SI) 》</a:t>
            </a:r>
            <a:r>
              <a:rPr lang="zh-CN" altLang="en-US" sz="2000" dirty="0">
                <a:solidFill>
                  <a:srgbClr val="004DB4"/>
                </a:solidFill>
                <a:latin typeface="+mn-lt"/>
                <a:ea typeface="+mn-ea"/>
              </a:rPr>
              <a:t>的</a:t>
            </a:r>
            <a:r>
              <a:rPr lang="en-US" altLang="zh-CN" sz="2000" dirty="0">
                <a:solidFill>
                  <a:srgbClr val="004DB4"/>
                </a:solidFill>
                <a:latin typeface="+mn-lt"/>
                <a:ea typeface="+mn-ea"/>
              </a:rPr>
              <a:t>1</a:t>
            </a:r>
            <a:r>
              <a:rPr lang="zh-CN" altLang="en-US" sz="2000" dirty="0">
                <a:solidFill>
                  <a:srgbClr val="004DB4"/>
                </a:solidFill>
                <a:latin typeface="+mn-lt"/>
                <a:ea typeface="+mn-ea"/>
              </a:rPr>
              <a:t>号决议，对</a:t>
            </a:r>
            <a:r>
              <a:rPr lang="en-US" altLang="zh-CN" sz="2000" dirty="0">
                <a:solidFill>
                  <a:srgbClr val="004DB4"/>
                </a:solidFill>
                <a:latin typeface="+mn-lt"/>
                <a:ea typeface="+mn-ea"/>
              </a:rPr>
              <a:t>SI</a:t>
            </a:r>
            <a:r>
              <a:rPr lang="zh-CN" altLang="en-US" sz="2000" dirty="0">
                <a:solidFill>
                  <a:srgbClr val="004DB4"/>
                </a:solidFill>
                <a:latin typeface="+mn-lt"/>
                <a:ea typeface="+mn-ea"/>
              </a:rPr>
              <a:t>的</a:t>
            </a:r>
            <a:r>
              <a:rPr lang="en-US" altLang="zh-CN" sz="2000" dirty="0">
                <a:solidFill>
                  <a:srgbClr val="004DB4"/>
                </a:solidFill>
                <a:latin typeface="+mn-lt"/>
                <a:ea typeface="+mn-ea"/>
              </a:rPr>
              <a:t>7</a:t>
            </a:r>
            <a:r>
              <a:rPr lang="zh-CN" altLang="en-US" sz="2000" dirty="0">
                <a:solidFill>
                  <a:srgbClr val="004DB4"/>
                </a:solidFill>
                <a:latin typeface="+mn-lt"/>
                <a:ea typeface="+mn-ea"/>
              </a:rPr>
              <a:t>个基本单位全部改为由</a:t>
            </a:r>
            <a:r>
              <a:rPr lang="zh-CN" altLang="en-US" sz="2000" b="1" dirty="0">
                <a:solidFill>
                  <a:srgbClr val="C00000"/>
                </a:solidFill>
                <a:latin typeface="+mn-lt"/>
                <a:ea typeface="+mn-ea"/>
              </a:rPr>
              <a:t>物理常量</a:t>
            </a:r>
            <a:r>
              <a:rPr lang="zh-CN" altLang="en-US" sz="2000" dirty="0">
                <a:solidFill>
                  <a:srgbClr val="004DB4"/>
                </a:solidFill>
                <a:latin typeface="+mn-lt"/>
                <a:ea typeface="+mn-ea"/>
              </a:rPr>
              <a:t>定义。</a:t>
            </a:r>
            <a:endParaRPr lang="en-US" altLang="zh-CN" sz="2000" dirty="0">
              <a:solidFill>
                <a:srgbClr val="004DB4"/>
              </a:solidFill>
              <a:latin typeface="+mn-lt"/>
              <a:ea typeface="+mn-ea"/>
            </a:endParaRPr>
          </a:p>
          <a:p>
            <a:pPr marL="457200" indent="-457200">
              <a:lnSpc>
                <a:spcPts val="3000"/>
              </a:lnSpc>
              <a:buFont typeface="+mj-ea"/>
              <a:buAutoNum type="circleNumDbPlain"/>
            </a:pPr>
            <a:r>
              <a:rPr lang="zh-CN" altLang="en-US" sz="2000" dirty="0">
                <a:solidFill>
                  <a:srgbClr val="004DB4"/>
                </a:solidFill>
                <a:latin typeface="+mn-lt"/>
                <a:ea typeface="+mn-ea"/>
              </a:rPr>
              <a:t>铯</a:t>
            </a:r>
            <a:r>
              <a:rPr lang="en-US" altLang="zh-CN" sz="2000" dirty="0">
                <a:solidFill>
                  <a:srgbClr val="004DB4"/>
                </a:solidFill>
                <a:latin typeface="+mn-lt"/>
                <a:ea typeface="+mn-ea"/>
              </a:rPr>
              <a:t>-133 </a:t>
            </a:r>
            <a:r>
              <a:rPr lang="zh-CN" altLang="en-US" sz="2000" dirty="0">
                <a:solidFill>
                  <a:srgbClr val="004DB4"/>
                </a:solidFill>
                <a:latin typeface="+mn-lt"/>
                <a:ea typeface="+mn-ea"/>
              </a:rPr>
              <a:t>原子不受干扰的基态的超精细跃迁频率</a:t>
            </a:r>
            <a:r>
              <a:rPr lang="en-US" altLang="zh-CN" sz="2000" dirty="0" err="1">
                <a:solidFill>
                  <a:srgbClr val="004DB4"/>
                </a:solidFill>
                <a:latin typeface="+mn-lt"/>
                <a:ea typeface="+mn-ea"/>
              </a:rPr>
              <a:t>Δν</a:t>
            </a:r>
            <a:r>
              <a:rPr lang="en-US" altLang="zh-CN" sz="2000" dirty="0">
                <a:solidFill>
                  <a:srgbClr val="004DB4"/>
                </a:solidFill>
                <a:latin typeface="+mn-lt"/>
                <a:ea typeface="+mn-ea"/>
              </a:rPr>
              <a:t>(Cs) =9 192 631 770 Hz</a:t>
            </a:r>
            <a:r>
              <a:rPr lang="zh-CN" altLang="en-US" sz="2000" dirty="0">
                <a:solidFill>
                  <a:srgbClr val="004DB4"/>
                </a:solidFill>
                <a:latin typeface="+mn-lt"/>
                <a:ea typeface="+mn-ea"/>
              </a:rPr>
              <a:t>；</a:t>
            </a:r>
          </a:p>
          <a:p>
            <a:pPr marL="457200" indent="-457200">
              <a:lnSpc>
                <a:spcPts val="3000"/>
              </a:lnSpc>
              <a:buFont typeface="+mj-ea"/>
              <a:buAutoNum type="circleNumDbPlain"/>
            </a:pPr>
            <a:r>
              <a:rPr lang="zh-CN" altLang="en-US" sz="2000" dirty="0">
                <a:solidFill>
                  <a:srgbClr val="004DB4"/>
                </a:solidFill>
                <a:latin typeface="+mn-lt"/>
                <a:ea typeface="+mn-ea"/>
              </a:rPr>
              <a:t>真空光速度</a:t>
            </a:r>
            <a:r>
              <a:rPr lang="en-US" altLang="zh-CN" sz="2000" dirty="0">
                <a:solidFill>
                  <a:srgbClr val="004DB4"/>
                </a:solidFill>
                <a:latin typeface="+mn-lt"/>
                <a:ea typeface="+mn-ea"/>
              </a:rPr>
              <a:t>c =299 792 458 m/s</a:t>
            </a:r>
            <a:r>
              <a:rPr lang="zh-CN" altLang="en-US" sz="2000" dirty="0">
                <a:solidFill>
                  <a:srgbClr val="004DB4"/>
                </a:solidFill>
                <a:latin typeface="+mn-lt"/>
                <a:ea typeface="+mn-ea"/>
              </a:rPr>
              <a:t>；</a:t>
            </a:r>
          </a:p>
          <a:p>
            <a:pPr marL="457200" indent="-457200">
              <a:lnSpc>
                <a:spcPts val="3000"/>
              </a:lnSpc>
              <a:buFont typeface="+mj-ea"/>
              <a:buAutoNum type="circleNumDbPlain"/>
            </a:pPr>
            <a:r>
              <a:rPr lang="zh-CN" altLang="en-US" sz="2000" dirty="0">
                <a:solidFill>
                  <a:srgbClr val="004DB4"/>
                </a:solidFill>
                <a:latin typeface="+mn-lt"/>
                <a:ea typeface="+mn-ea"/>
              </a:rPr>
              <a:t>普朗克常数</a:t>
            </a:r>
            <a:r>
              <a:rPr lang="en-US" altLang="zh-CN" sz="2000" dirty="0">
                <a:solidFill>
                  <a:srgbClr val="004DB4"/>
                </a:solidFill>
                <a:latin typeface="+mn-lt"/>
                <a:ea typeface="+mn-ea"/>
              </a:rPr>
              <a:t>h =6.626 070 15×10</a:t>
            </a:r>
            <a:r>
              <a:rPr lang="zh-CN" altLang="en-US" sz="2000" baseline="30000" dirty="0">
                <a:solidFill>
                  <a:srgbClr val="004DB4"/>
                </a:solidFill>
                <a:latin typeface="+mn-lt"/>
                <a:ea typeface="+mn-ea"/>
              </a:rPr>
              <a:t>－</a:t>
            </a:r>
            <a:r>
              <a:rPr lang="en-US" altLang="zh-CN" sz="2000" baseline="30000" dirty="0">
                <a:solidFill>
                  <a:srgbClr val="004DB4"/>
                </a:solidFill>
                <a:latin typeface="+mn-lt"/>
                <a:ea typeface="+mn-ea"/>
              </a:rPr>
              <a:t>34 </a:t>
            </a:r>
            <a:r>
              <a:rPr lang="en-US" altLang="zh-CN" sz="2000" dirty="0">
                <a:solidFill>
                  <a:srgbClr val="004DB4"/>
                </a:solidFill>
                <a:latin typeface="+mn-lt"/>
                <a:ea typeface="+mn-ea"/>
              </a:rPr>
              <a:t>J·s</a:t>
            </a:r>
            <a:r>
              <a:rPr lang="zh-CN" altLang="en-US" sz="2000" dirty="0">
                <a:solidFill>
                  <a:srgbClr val="004DB4"/>
                </a:solidFill>
                <a:latin typeface="+mn-lt"/>
                <a:ea typeface="+mn-ea"/>
              </a:rPr>
              <a:t>；</a:t>
            </a:r>
          </a:p>
          <a:p>
            <a:pPr marL="457200" indent="-457200">
              <a:lnSpc>
                <a:spcPts val="3000"/>
              </a:lnSpc>
              <a:buFont typeface="+mj-ea"/>
              <a:buAutoNum type="circleNumDbPlain"/>
            </a:pPr>
            <a:r>
              <a:rPr lang="zh-CN" altLang="en-US" sz="2000" dirty="0">
                <a:solidFill>
                  <a:srgbClr val="004DB4"/>
                </a:solidFill>
                <a:latin typeface="+mn-lt"/>
                <a:ea typeface="+mn-ea"/>
              </a:rPr>
              <a:t>基本电荷</a:t>
            </a:r>
            <a:r>
              <a:rPr lang="en-US" altLang="zh-CN" sz="2000" i="1" dirty="0">
                <a:solidFill>
                  <a:srgbClr val="004DB4"/>
                </a:solidFill>
                <a:latin typeface="+mn-lt"/>
                <a:ea typeface="+mn-ea"/>
              </a:rPr>
              <a:t>e</a:t>
            </a:r>
            <a:r>
              <a:rPr lang="en-US" altLang="zh-CN" sz="2000" dirty="0">
                <a:solidFill>
                  <a:srgbClr val="004DB4"/>
                </a:solidFill>
                <a:latin typeface="+mn-lt"/>
                <a:ea typeface="+mn-ea"/>
              </a:rPr>
              <a:t> =1.602 176 634×10</a:t>
            </a:r>
            <a:r>
              <a:rPr lang="zh-CN" altLang="en-US" sz="2000" baseline="30000" dirty="0">
                <a:solidFill>
                  <a:srgbClr val="004DB4"/>
                </a:solidFill>
                <a:latin typeface="+mn-lt"/>
                <a:ea typeface="+mn-ea"/>
              </a:rPr>
              <a:t> －</a:t>
            </a:r>
            <a:r>
              <a:rPr lang="en-US" altLang="zh-CN" sz="2000" baseline="30000" dirty="0">
                <a:solidFill>
                  <a:srgbClr val="004DB4"/>
                </a:solidFill>
                <a:latin typeface="+mn-lt"/>
                <a:ea typeface="+mn-ea"/>
              </a:rPr>
              <a:t>19</a:t>
            </a:r>
            <a:r>
              <a:rPr lang="en-US" altLang="zh-CN" sz="2000" dirty="0">
                <a:solidFill>
                  <a:srgbClr val="004DB4"/>
                </a:solidFill>
                <a:latin typeface="+mn-lt"/>
                <a:ea typeface="+mn-ea"/>
              </a:rPr>
              <a:t> C</a:t>
            </a:r>
            <a:r>
              <a:rPr lang="zh-CN" altLang="en-US" sz="2000" dirty="0">
                <a:solidFill>
                  <a:srgbClr val="004DB4"/>
                </a:solidFill>
                <a:latin typeface="+mn-lt"/>
                <a:ea typeface="+mn-ea"/>
              </a:rPr>
              <a:t>；</a:t>
            </a:r>
          </a:p>
          <a:p>
            <a:pPr marL="457200" indent="-457200">
              <a:lnSpc>
                <a:spcPts val="3000"/>
              </a:lnSpc>
              <a:buFont typeface="+mj-ea"/>
              <a:buAutoNum type="circleNumDbPlain"/>
            </a:pPr>
            <a:r>
              <a:rPr lang="zh-CN" altLang="en-US" sz="2000" dirty="0">
                <a:solidFill>
                  <a:srgbClr val="004DB4"/>
                </a:solidFill>
                <a:latin typeface="+mn-lt"/>
                <a:ea typeface="+mn-ea"/>
              </a:rPr>
              <a:t>玻耳兹曼常数</a:t>
            </a:r>
            <a:r>
              <a:rPr lang="en-US" altLang="zh-CN" sz="2000" i="1" dirty="0">
                <a:solidFill>
                  <a:srgbClr val="004DB4"/>
                </a:solidFill>
                <a:latin typeface="+mn-lt"/>
                <a:ea typeface="+mn-ea"/>
              </a:rPr>
              <a:t>k </a:t>
            </a:r>
            <a:r>
              <a:rPr lang="en-US" altLang="zh-CN" sz="2000" dirty="0">
                <a:solidFill>
                  <a:srgbClr val="004DB4"/>
                </a:solidFill>
                <a:latin typeface="+mn-lt"/>
                <a:ea typeface="+mn-ea"/>
              </a:rPr>
              <a:t>=1.380 649×10</a:t>
            </a:r>
            <a:r>
              <a:rPr lang="zh-CN" altLang="en-US" sz="2000" baseline="30000" dirty="0">
                <a:solidFill>
                  <a:srgbClr val="004DB4"/>
                </a:solidFill>
                <a:latin typeface="+mn-lt"/>
                <a:ea typeface="+mn-ea"/>
              </a:rPr>
              <a:t> －</a:t>
            </a:r>
            <a:r>
              <a:rPr lang="en-US" altLang="zh-CN" sz="2000" baseline="30000" dirty="0">
                <a:solidFill>
                  <a:srgbClr val="004DB4"/>
                </a:solidFill>
                <a:latin typeface="+mn-lt"/>
                <a:ea typeface="+mn-ea"/>
              </a:rPr>
              <a:t>23</a:t>
            </a:r>
            <a:r>
              <a:rPr lang="en-US" altLang="zh-CN" sz="2000" dirty="0">
                <a:solidFill>
                  <a:srgbClr val="004DB4"/>
                </a:solidFill>
                <a:latin typeface="+mn-lt"/>
                <a:ea typeface="+mn-ea"/>
              </a:rPr>
              <a:t> J /K</a:t>
            </a:r>
            <a:r>
              <a:rPr lang="zh-CN" altLang="en-US" sz="2000" dirty="0">
                <a:solidFill>
                  <a:srgbClr val="004DB4"/>
                </a:solidFill>
                <a:latin typeface="+mn-lt"/>
                <a:ea typeface="+mn-ea"/>
              </a:rPr>
              <a:t>；</a:t>
            </a:r>
          </a:p>
          <a:p>
            <a:pPr marL="457200" indent="-457200">
              <a:lnSpc>
                <a:spcPts val="3000"/>
              </a:lnSpc>
              <a:buFont typeface="+mj-ea"/>
              <a:buAutoNum type="circleNumDbPlain"/>
            </a:pPr>
            <a:r>
              <a:rPr lang="zh-CN" altLang="en-US" sz="2000" dirty="0">
                <a:solidFill>
                  <a:srgbClr val="004DB4"/>
                </a:solidFill>
                <a:latin typeface="+mn-lt"/>
                <a:ea typeface="+mn-ea"/>
              </a:rPr>
              <a:t>阿伏加德罗常数</a:t>
            </a:r>
            <a:r>
              <a:rPr lang="en-US" altLang="zh-CN" sz="2000" i="1" dirty="0">
                <a:solidFill>
                  <a:srgbClr val="004DB4"/>
                </a:solidFill>
                <a:latin typeface="+mn-lt"/>
                <a:ea typeface="+mn-ea"/>
              </a:rPr>
              <a:t>N</a:t>
            </a:r>
            <a:r>
              <a:rPr lang="en-US" altLang="zh-CN" sz="2000" i="1" baseline="-25000" dirty="0">
                <a:solidFill>
                  <a:srgbClr val="004DB4"/>
                </a:solidFill>
                <a:latin typeface="+mn-lt"/>
                <a:ea typeface="+mn-ea"/>
              </a:rPr>
              <a:t>A</a:t>
            </a:r>
            <a:r>
              <a:rPr lang="en-US" altLang="zh-CN" sz="2000" dirty="0">
                <a:solidFill>
                  <a:srgbClr val="004DB4"/>
                </a:solidFill>
                <a:latin typeface="+mn-lt"/>
                <a:ea typeface="+mn-ea"/>
              </a:rPr>
              <a:t>=6</a:t>
            </a:r>
            <a:r>
              <a:rPr lang="zh-CN" altLang="en-US" sz="2000" dirty="0">
                <a:solidFill>
                  <a:srgbClr val="004DB4"/>
                </a:solidFill>
                <a:latin typeface="+mn-lt"/>
                <a:ea typeface="+mn-ea"/>
              </a:rPr>
              <a:t> </a:t>
            </a:r>
            <a:r>
              <a:rPr lang="en-US" altLang="zh-CN" sz="2000" dirty="0">
                <a:solidFill>
                  <a:srgbClr val="004DB4"/>
                </a:solidFill>
                <a:latin typeface="+mn-lt"/>
                <a:ea typeface="+mn-ea"/>
              </a:rPr>
              <a:t>02214076 ×10</a:t>
            </a:r>
            <a:r>
              <a:rPr lang="zh-CN" altLang="en-US" sz="2000" baseline="30000" dirty="0">
                <a:solidFill>
                  <a:srgbClr val="004DB4"/>
                </a:solidFill>
                <a:latin typeface="+mn-lt"/>
                <a:ea typeface="+mn-ea"/>
              </a:rPr>
              <a:t> </a:t>
            </a:r>
            <a:r>
              <a:rPr lang="en-US" altLang="zh-CN" sz="2000" baseline="30000" dirty="0">
                <a:solidFill>
                  <a:srgbClr val="004DB4"/>
                </a:solidFill>
                <a:latin typeface="+mn-lt"/>
                <a:ea typeface="+mn-ea"/>
              </a:rPr>
              <a:t>23</a:t>
            </a:r>
            <a:r>
              <a:rPr lang="en-US" altLang="zh-CN" sz="2000" dirty="0">
                <a:solidFill>
                  <a:srgbClr val="004DB4"/>
                </a:solidFill>
                <a:latin typeface="+mn-lt"/>
                <a:ea typeface="+mn-ea"/>
              </a:rPr>
              <a:t> mol</a:t>
            </a:r>
            <a:r>
              <a:rPr lang="zh-CN" altLang="en-US" sz="2000" baseline="30000" dirty="0">
                <a:solidFill>
                  <a:srgbClr val="004DB4"/>
                </a:solidFill>
                <a:latin typeface="+mn-lt"/>
                <a:ea typeface="+mn-ea"/>
              </a:rPr>
              <a:t> </a:t>
            </a:r>
            <a:r>
              <a:rPr lang="en-US" altLang="zh-CN" sz="2000" baseline="30000" dirty="0">
                <a:solidFill>
                  <a:srgbClr val="004DB4"/>
                </a:solidFill>
                <a:latin typeface="+mn-lt"/>
                <a:ea typeface="+mn-ea"/>
              </a:rPr>
              <a:t>-1</a:t>
            </a:r>
            <a:endParaRPr lang="zh-CN" altLang="en-US" sz="2000" dirty="0">
              <a:solidFill>
                <a:srgbClr val="004DB4"/>
              </a:solidFill>
              <a:latin typeface="+mn-lt"/>
              <a:ea typeface="+mn-ea"/>
            </a:endParaRPr>
          </a:p>
          <a:p>
            <a:pPr marL="457200" indent="-457200">
              <a:lnSpc>
                <a:spcPts val="3000"/>
              </a:lnSpc>
              <a:buFont typeface="+mj-ea"/>
              <a:buAutoNum type="circleNumDbPlain"/>
            </a:pPr>
            <a:r>
              <a:rPr lang="zh-CN" altLang="en-US" sz="2000" dirty="0">
                <a:solidFill>
                  <a:srgbClr val="004DB4"/>
                </a:solidFill>
                <a:latin typeface="+mn-lt"/>
                <a:ea typeface="+mn-ea"/>
              </a:rPr>
              <a:t>频率为</a:t>
            </a:r>
            <a:r>
              <a:rPr lang="en-US" altLang="zh-CN" sz="2000" dirty="0">
                <a:solidFill>
                  <a:srgbClr val="004DB4"/>
                </a:solidFill>
                <a:latin typeface="+mn-lt"/>
                <a:ea typeface="+mn-ea"/>
              </a:rPr>
              <a:t>540×10</a:t>
            </a:r>
            <a:r>
              <a:rPr lang="en-US" altLang="zh-CN" sz="2000" baseline="30000" dirty="0">
                <a:solidFill>
                  <a:srgbClr val="004DB4"/>
                </a:solidFill>
                <a:latin typeface="+mn-lt"/>
                <a:ea typeface="+mn-ea"/>
              </a:rPr>
              <a:t>12</a:t>
            </a:r>
            <a:r>
              <a:rPr lang="en-US" altLang="zh-CN" sz="2000" dirty="0">
                <a:solidFill>
                  <a:srgbClr val="004DB4"/>
                </a:solidFill>
                <a:latin typeface="+mn-lt"/>
                <a:ea typeface="+mn-ea"/>
              </a:rPr>
              <a:t> Hz </a:t>
            </a:r>
            <a:r>
              <a:rPr lang="zh-CN" altLang="en-US" sz="2000" dirty="0">
                <a:solidFill>
                  <a:srgbClr val="004DB4"/>
                </a:solidFill>
                <a:latin typeface="+mn-lt"/>
                <a:ea typeface="+mn-ea"/>
              </a:rPr>
              <a:t>的单色辐射的光视效能</a:t>
            </a:r>
          </a:p>
          <a:p>
            <a:pPr>
              <a:lnSpc>
                <a:spcPts val="3000"/>
              </a:lnSpc>
            </a:pPr>
            <a:r>
              <a:rPr lang="en-US" altLang="zh-CN" sz="2000" i="1" dirty="0">
                <a:solidFill>
                  <a:srgbClr val="004DB4"/>
                </a:solidFill>
                <a:latin typeface="+mn-lt"/>
                <a:ea typeface="+mn-ea"/>
              </a:rPr>
              <a:t>       </a:t>
            </a:r>
            <a:r>
              <a:rPr lang="en-US" altLang="zh-CN" sz="2000" i="1" dirty="0" err="1">
                <a:solidFill>
                  <a:srgbClr val="004DB4"/>
                </a:solidFill>
                <a:latin typeface="+mn-lt"/>
                <a:ea typeface="+mn-ea"/>
              </a:rPr>
              <a:t>K</a:t>
            </a:r>
            <a:r>
              <a:rPr lang="en-US" altLang="zh-CN" sz="2000" i="1" baseline="-25000" dirty="0" err="1">
                <a:solidFill>
                  <a:srgbClr val="004DB4"/>
                </a:solidFill>
                <a:latin typeface="+mn-lt"/>
                <a:ea typeface="+mn-ea"/>
              </a:rPr>
              <a:t>cd</a:t>
            </a:r>
            <a:r>
              <a:rPr lang="en-US" altLang="zh-CN" sz="2000" dirty="0">
                <a:solidFill>
                  <a:srgbClr val="004DB4"/>
                </a:solidFill>
                <a:latin typeface="+mn-lt"/>
                <a:ea typeface="+mn-ea"/>
              </a:rPr>
              <a:t>=683 </a:t>
            </a:r>
            <a:r>
              <a:rPr lang="en-US" altLang="zh-CN" sz="2000" dirty="0" err="1">
                <a:solidFill>
                  <a:srgbClr val="004DB4"/>
                </a:solidFill>
                <a:latin typeface="+mn-lt"/>
                <a:ea typeface="+mn-ea"/>
              </a:rPr>
              <a:t>lm</a:t>
            </a:r>
            <a:r>
              <a:rPr lang="en-US" altLang="zh-CN" sz="2000" dirty="0">
                <a:solidFill>
                  <a:srgbClr val="004DB4"/>
                </a:solidFill>
                <a:latin typeface="+mn-lt"/>
                <a:ea typeface="+mn-ea"/>
              </a:rPr>
              <a:t>/W</a:t>
            </a:r>
            <a:r>
              <a:rPr lang="zh-CN" altLang="en-US" sz="2000" dirty="0">
                <a:solidFill>
                  <a:srgbClr val="004DB4"/>
                </a:solidFill>
                <a:latin typeface="+mn-lt"/>
                <a:ea typeface="+mn-ea"/>
              </a:rPr>
              <a:t>。</a:t>
            </a:r>
          </a:p>
        </p:txBody>
      </p:sp>
    </p:spTree>
    <p:extLst>
      <p:ext uri="{BB962C8B-B14F-4D97-AF65-F5344CB8AC3E}">
        <p14:creationId xmlns:p14="http://schemas.microsoft.com/office/powerpoint/2010/main" val="42328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58701" y="975600"/>
            <a:ext cx="5581315" cy="576000"/>
          </a:xfrm>
        </p:spPr>
        <p:txBody>
          <a:bodyPr/>
          <a:lstStyle/>
          <a:p>
            <a:r>
              <a:rPr lang="zh-CN" altLang="en-US" dirty="0">
                <a:latin typeface="+mj-ea"/>
              </a:rPr>
              <a:t>电气与电子测量技术 之 绪论</a:t>
            </a:r>
          </a:p>
        </p:txBody>
      </p:sp>
      <p:pic>
        <p:nvPicPr>
          <p:cNvPr id="3" name="图片 2" descr="儒家与法家 - 研究目的以及&lt;strong&gt;目标&lt;/strong&gt;观众"/>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8" y="2240868"/>
            <a:ext cx="3403600" cy="4104456"/>
          </a:xfrm>
          <a:prstGeom prst="rect">
            <a:avLst/>
          </a:prstGeom>
        </p:spPr>
      </p:pic>
      <p:sp>
        <p:nvSpPr>
          <p:cNvPr id="6" name="矩形 5"/>
          <p:cNvSpPr/>
          <p:nvPr/>
        </p:nvSpPr>
        <p:spPr>
          <a:xfrm>
            <a:off x="3899756" y="1808820"/>
            <a:ext cx="7776863" cy="4400395"/>
          </a:xfrm>
          <a:prstGeom prst="rect">
            <a:avLst/>
          </a:prstGeom>
          <a:solidFill>
            <a:srgbClr val="51C4C7"/>
          </a:solidFill>
          <a:ln>
            <a:noFill/>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r>
              <a:rPr lang="zh-CN" altLang="en-US" sz="3000" b="1" dirty="0">
                <a:solidFill>
                  <a:schemeClr val="tx1"/>
                </a:solidFill>
              </a:rPr>
              <a:t>课程目标</a:t>
            </a:r>
            <a:endParaRPr lang="en-US" altLang="zh-CN" sz="2000" dirty="0">
              <a:solidFill>
                <a:schemeClr val="tx1"/>
              </a:solidFill>
            </a:endParaRPr>
          </a:p>
          <a:p>
            <a:pPr lvl="0">
              <a:lnSpc>
                <a:spcPts val="4000"/>
              </a:lnSpc>
            </a:pPr>
            <a:r>
              <a:rPr lang="en-US" altLang="zh-CN" sz="2000" dirty="0">
                <a:solidFill>
                  <a:schemeClr val="tx1"/>
                </a:solidFill>
              </a:rPr>
              <a:t>1. </a:t>
            </a:r>
            <a:r>
              <a:rPr lang="zh-CN" altLang="zh-CN" sz="2000" dirty="0">
                <a:solidFill>
                  <a:schemeClr val="tx1"/>
                </a:solidFill>
              </a:rPr>
              <a:t>掌握现代电气测量系统的构成和基本特性，熟悉典型的电气测量传感器、互感器、调理电路和数据转换器件的原理和特征</a:t>
            </a:r>
          </a:p>
          <a:p>
            <a:pPr lvl="0">
              <a:lnSpc>
                <a:spcPts val="4000"/>
              </a:lnSpc>
            </a:pPr>
            <a:r>
              <a:rPr lang="en-US" altLang="zh-CN" sz="2000" dirty="0">
                <a:solidFill>
                  <a:schemeClr val="tx1"/>
                </a:solidFill>
              </a:rPr>
              <a:t>2. </a:t>
            </a:r>
            <a:r>
              <a:rPr lang="zh-CN" altLang="zh-CN" sz="2000" dirty="0">
                <a:solidFill>
                  <a:schemeClr val="tx1"/>
                </a:solidFill>
              </a:rPr>
              <a:t>具备分析、设计和开发精密复杂的电气测量装置的能力</a:t>
            </a:r>
          </a:p>
          <a:p>
            <a:pPr lvl="0">
              <a:lnSpc>
                <a:spcPts val="4000"/>
              </a:lnSpc>
            </a:pPr>
            <a:r>
              <a:rPr lang="en-US" altLang="zh-CN" sz="2000" dirty="0">
                <a:solidFill>
                  <a:schemeClr val="tx1"/>
                </a:solidFill>
              </a:rPr>
              <a:t>3.</a:t>
            </a:r>
            <a:r>
              <a:rPr lang="zh-CN" altLang="en-US" sz="2000" dirty="0">
                <a:solidFill>
                  <a:schemeClr val="tx1"/>
                </a:solidFill>
              </a:rPr>
              <a:t> </a:t>
            </a:r>
            <a:r>
              <a:rPr lang="zh-CN" altLang="zh-CN" sz="2000" dirty="0">
                <a:solidFill>
                  <a:schemeClr val="tx1"/>
                </a:solidFill>
              </a:rPr>
              <a:t>能够综合运用所学知识，结合现代技术手段和信息技术资源对复杂的电气测量问题进行分析和研究</a:t>
            </a:r>
          </a:p>
          <a:p>
            <a:pPr lvl="0">
              <a:lnSpc>
                <a:spcPts val="3000"/>
              </a:lnSpc>
            </a:pPr>
            <a:endParaRPr lang="zh-CN"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C21649-5F90-46C3-A192-122991725CA6}"/>
              </a:ext>
            </a:extLst>
          </p:cNvPr>
          <p:cNvSpPr>
            <a:spLocks noGrp="1"/>
          </p:cNvSpPr>
          <p:nvPr>
            <p:ph type="title"/>
          </p:nvPr>
        </p:nvSpPr>
        <p:spPr>
          <a:xfrm>
            <a:off x="371364" y="908720"/>
            <a:ext cx="11162884" cy="576000"/>
          </a:xfrm>
        </p:spPr>
        <p:txBody>
          <a:bodyPr/>
          <a:lstStyle/>
          <a:p>
            <a:r>
              <a:rPr lang="zh-CN" altLang="en-US" dirty="0"/>
              <a:t>国际单位制</a:t>
            </a:r>
            <a:r>
              <a:rPr lang="en-US" altLang="zh-CN" dirty="0"/>
              <a:t>SI</a:t>
            </a:r>
            <a:r>
              <a:rPr lang="zh-CN" altLang="en-US" dirty="0"/>
              <a:t>基本单位的新定义（</a:t>
            </a:r>
            <a:r>
              <a:rPr lang="en-US" altLang="zh-CN" dirty="0"/>
              <a:t>2019</a:t>
            </a:r>
            <a:r>
              <a:rPr lang="zh-CN" altLang="en-US" dirty="0"/>
              <a:t>年</a:t>
            </a:r>
            <a:r>
              <a:rPr lang="en-US" altLang="zh-CN" dirty="0"/>
              <a:t>5</a:t>
            </a:r>
            <a:r>
              <a:rPr lang="zh-CN" altLang="en-US" dirty="0"/>
              <a:t>月</a:t>
            </a:r>
            <a:r>
              <a:rPr lang="en-US" altLang="zh-CN" dirty="0"/>
              <a:t>20</a:t>
            </a:r>
            <a:r>
              <a:rPr lang="zh-CN" altLang="en-US" dirty="0"/>
              <a:t>日实施）</a:t>
            </a:r>
          </a:p>
        </p:txBody>
      </p:sp>
      <p:graphicFrame>
        <p:nvGraphicFramePr>
          <p:cNvPr id="4" name="表格 3">
            <a:extLst>
              <a:ext uri="{FF2B5EF4-FFF2-40B4-BE49-F238E27FC236}">
                <a16:creationId xmlns:a16="http://schemas.microsoft.com/office/drawing/2014/main" id="{07029E6E-3588-43B4-9B5E-A6CDE3A9A1DE}"/>
              </a:ext>
            </a:extLst>
          </p:cNvPr>
          <p:cNvGraphicFramePr>
            <a:graphicFrameLocks noGrp="1"/>
          </p:cNvGraphicFramePr>
          <p:nvPr>
            <p:extLst>
              <p:ext uri="{D42A27DB-BD31-4B8C-83A1-F6EECF244321}">
                <p14:modId xmlns:p14="http://schemas.microsoft.com/office/powerpoint/2010/main" val="184244987"/>
              </p:ext>
            </p:extLst>
          </p:nvPr>
        </p:nvGraphicFramePr>
        <p:xfrm>
          <a:off x="155339" y="1628800"/>
          <a:ext cx="11881321" cy="4693724"/>
        </p:xfrm>
        <a:graphic>
          <a:graphicData uri="http://schemas.openxmlformats.org/drawingml/2006/table">
            <a:tbl>
              <a:tblPr firstRow="1" bandRow="1">
                <a:tableStyleId>{5C22544A-7EE6-4342-B048-85BDC9FD1C3A}</a:tableStyleId>
              </a:tblPr>
              <a:tblGrid>
                <a:gridCol w="1152129">
                  <a:extLst>
                    <a:ext uri="{9D8B030D-6E8A-4147-A177-3AD203B41FA5}">
                      <a16:colId xmlns:a16="http://schemas.microsoft.com/office/drawing/2014/main" val="3066092423"/>
                    </a:ext>
                  </a:extLst>
                </a:gridCol>
                <a:gridCol w="7056784">
                  <a:extLst>
                    <a:ext uri="{9D8B030D-6E8A-4147-A177-3AD203B41FA5}">
                      <a16:colId xmlns:a16="http://schemas.microsoft.com/office/drawing/2014/main" val="164369402"/>
                    </a:ext>
                  </a:extLst>
                </a:gridCol>
                <a:gridCol w="3672408">
                  <a:extLst>
                    <a:ext uri="{9D8B030D-6E8A-4147-A177-3AD203B41FA5}">
                      <a16:colId xmlns:a16="http://schemas.microsoft.com/office/drawing/2014/main" val="516597864"/>
                    </a:ext>
                  </a:extLst>
                </a:gridCol>
              </a:tblGrid>
              <a:tr h="396044">
                <a:tc>
                  <a:txBody>
                    <a:bodyPr/>
                    <a:lstStyle/>
                    <a:p>
                      <a:pPr algn="ctr"/>
                      <a:r>
                        <a:rPr lang="zh-CN" altLang="en-US" dirty="0"/>
                        <a:t>基本单位</a:t>
                      </a:r>
                    </a:p>
                  </a:txBody>
                  <a:tcPr/>
                </a:tc>
                <a:tc>
                  <a:txBody>
                    <a:bodyPr/>
                    <a:lstStyle/>
                    <a:p>
                      <a:pPr algn="ctr"/>
                      <a:r>
                        <a:rPr lang="zh-CN" altLang="en-US"/>
                        <a:t>定义</a:t>
                      </a:r>
                      <a:endParaRPr lang="zh-CN" altLang="en-US" dirty="0"/>
                    </a:p>
                  </a:txBody>
                  <a:tcPr/>
                </a:tc>
                <a:tc>
                  <a:txBody>
                    <a:bodyPr/>
                    <a:lstStyle/>
                    <a:p>
                      <a:pPr algn="ctr"/>
                      <a:r>
                        <a:rPr lang="zh-CN" altLang="en-US" dirty="0"/>
                        <a:t>定义转换式</a:t>
                      </a:r>
                    </a:p>
                  </a:txBody>
                  <a:tcPr/>
                </a:tc>
                <a:extLst>
                  <a:ext uri="{0D108BD9-81ED-4DB2-BD59-A6C34878D82A}">
                    <a16:rowId xmlns:a16="http://schemas.microsoft.com/office/drawing/2014/main" val="2352679250"/>
                  </a:ext>
                </a:extLst>
              </a:tr>
              <a:tr h="504056">
                <a:tc>
                  <a:txBody>
                    <a:bodyPr/>
                    <a:lstStyle/>
                    <a:p>
                      <a:pPr algn="ctr"/>
                      <a:r>
                        <a:rPr lang="zh-CN" altLang="en-US" sz="1600" dirty="0"/>
                        <a:t>秒</a:t>
                      </a:r>
                      <a:endParaRPr lang="en-US" altLang="zh-CN" sz="1600" dirty="0"/>
                    </a:p>
                    <a:p>
                      <a:pPr algn="ctr"/>
                      <a:r>
                        <a:rPr lang="zh-CN" altLang="en-US" sz="1600" dirty="0"/>
                        <a:t>（</a:t>
                      </a:r>
                      <a:r>
                        <a:rPr lang="en-US" altLang="zh-CN" sz="1600" dirty="0"/>
                        <a:t>s</a:t>
                      </a:r>
                      <a:r>
                        <a:rPr lang="zh-CN" altLang="en-US" sz="1600" dirty="0"/>
                        <a:t>）</a:t>
                      </a:r>
                    </a:p>
                  </a:txBody>
                  <a:tcPr/>
                </a:tc>
                <a:tc>
                  <a:txBody>
                    <a:bodyPr/>
                    <a:lstStyle/>
                    <a:p>
                      <a:r>
                        <a:rPr lang="zh-CN" altLang="en-US" sz="1600" b="0" i="0" u="none" strike="noStrike" kern="1200" baseline="0" dirty="0">
                          <a:solidFill>
                            <a:schemeClr val="dk1"/>
                          </a:solidFill>
                          <a:latin typeface="+mn-lt"/>
                          <a:ea typeface="+mn-ea"/>
                          <a:cs typeface="+mn-cs"/>
                        </a:rPr>
                        <a:t>当</a:t>
                      </a:r>
                      <a:r>
                        <a:rPr lang="zh-CN" altLang="en-US" sz="1600" b="1" i="0" u="none" strike="noStrike" kern="1200" baseline="0" dirty="0">
                          <a:solidFill>
                            <a:srgbClr val="C00000"/>
                          </a:solidFill>
                          <a:latin typeface="+mn-lt"/>
                          <a:ea typeface="+mn-ea"/>
                          <a:cs typeface="+mn-cs"/>
                        </a:rPr>
                        <a:t>铯频率</a:t>
                      </a:r>
                      <a:r>
                        <a:rPr lang="en-US" altLang="zh-CN" sz="1600" b="1" i="0" u="none" strike="noStrike" kern="1200" baseline="0" dirty="0" err="1">
                          <a:solidFill>
                            <a:srgbClr val="C00000"/>
                          </a:solidFill>
                          <a:latin typeface="+mn-lt"/>
                          <a:ea typeface="+mn-ea"/>
                          <a:cs typeface="+mn-cs"/>
                        </a:rPr>
                        <a:t>Δν</a:t>
                      </a:r>
                      <a:r>
                        <a:rPr lang="en-US" altLang="zh-CN" sz="1600" b="1" i="0" u="none" strike="noStrike" kern="1200" baseline="0" dirty="0">
                          <a:solidFill>
                            <a:srgbClr val="C00000"/>
                          </a:solidFill>
                          <a:latin typeface="+mn-lt"/>
                          <a:ea typeface="+mn-ea"/>
                          <a:cs typeface="+mn-cs"/>
                        </a:rPr>
                        <a:t>( Cs) </a:t>
                      </a:r>
                      <a:r>
                        <a:rPr lang="zh-CN" altLang="en-US" sz="1600" b="0" i="0" u="none" strike="noStrike" kern="1200" baseline="0" dirty="0">
                          <a:solidFill>
                            <a:schemeClr val="dk1"/>
                          </a:solidFill>
                          <a:latin typeface="+mn-lt"/>
                          <a:ea typeface="+mn-ea"/>
                          <a:cs typeface="+mn-cs"/>
                        </a:rPr>
                        <a:t>，也就是铯</a:t>
                      </a:r>
                      <a:r>
                        <a:rPr lang="en-US" altLang="zh-CN" sz="1600" b="0" i="0" u="none" strike="noStrike" kern="1200" baseline="0" dirty="0">
                          <a:solidFill>
                            <a:schemeClr val="dk1"/>
                          </a:solidFill>
                          <a:latin typeface="+mn-lt"/>
                          <a:ea typeface="+mn-ea"/>
                          <a:cs typeface="+mn-cs"/>
                        </a:rPr>
                        <a:t>-133 </a:t>
                      </a:r>
                      <a:r>
                        <a:rPr lang="zh-CN" altLang="en-US" sz="1600" b="0" i="0" u="none" strike="noStrike" kern="1200" baseline="0" dirty="0">
                          <a:solidFill>
                            <a:schemeClr val="dk1"/>
                          </a:solidFill>
                          <a:latin typeface="+mn-lt"/>
                          <a:ea typeface="+mn-ea"/>
                          <a:cs typeface="+mn-cs"/>
                        </a:rPr>
                        <a:t>原子不受干扰的基态超精细跃迁频率以单位</a:t>
                      </a:r>
                      <a:r>
                        <a:rPr lang="en-US" altLang="zh-CN" sz="1600" b="0" i="0" u="none" strike="noStrike" kern="1200" baseline="0" dirty="0">
                          <a:solidFill>
                            <a:schemeClr val="dk1"/>
                          </a:solidFill>
                          <a:latin typeface="+mn-lt"/>
                          <a:ea typeface="+mn-ea"/>
                          <a:cs typeface="+mn-cs"/>
                        </a:rPr>
                        <a:t>Hz </a:t>
                      </a:r>
                      <a:r>
                        <a:rPr lang="zh-CN" altLang="en-US" sz="1600" b="0" i="0" u="none" strike="noStrike" kern="1200" baseline="0" dirty="0">
                          <a:solidFill>
                            <a:schemeClr val="dk1"/>
                          </a:solidFill>
                          <a:latin typeface="+mn-lt"/>
                          <a:ea typeface="+mn-ea"/>
                          <a:cs typeface="+mn-cs"/>
                        </a:rPr>
                        <a:t>即</a:t>
                      </a:r>
                      <a:r>
                        <a:rPr lang="en-US" altLang="zh-CN" sz="1600" b="0" i="0" u="none" strike="noStrike" kern="1200" baseline="0" dirty="0">
                          <a:solidFill>
                            <a:schemeClr val="dk1"/>
                          </a:solidFill>
                          <a:latin typeface="+mn-lt"/>
                          <a:ea typeface="+mn-ea"/>
                          <a:cs typeface="+mn-cs"/>
                        </a:rPr>
                        <a:t>s</a:t>
                      </a:r>
                      <a:r>
                        <a:rPr lang="zh-CN" altLang="en-US" sz="1600" b="0" i="0" u="none" strike="noStrike" kern="1200" baseline="30000" dirty="0">
                          <a:solidFill>
                            <a:schemeClr val="dk1"/>
                          </a:solidFill>
                          <a:latin typeface="+mn-lt"/>
                          <a:ea typeface="+mn-ea"/>
                          <a:cs typeface="+mn-cs"/>
                        </a:rPr>
                        <a:t>－</a:t>
                      </a:r>
                      <a:r>
                        <a:rPr lang="en-US" altLang="zh-CN" sz="1600" b="0" i="0" u="none" strike="noStrike" kern="1200" baseline="30000" dirty="0">
                          <a:solidFill>
                            <a:schemeClr val="dk1"/>
                          </a:solidFill>
                          <a:latin typeface="+mn-lt"/>
                          <a:ea typeface="+mn-ea"/>
                          <a:cs typeface="+mn-cs"/>
                        </a:rPr>
                        <a:t>1 </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9192631770</a:t>
                      </a:r>
                      <a:r>
                        <a:rPr lang="zh-CN" altLang="en-US" sz="1600" b="0" i="0" u="none" strike="noStrike" kern="1200" baseline="0" dirty="0">
                          <a:solidFill>
                            <a:schemeClr val="dk1"/>
                          </a:solidFill>
                          <a:latin typeface="+mn-lt"/>
                          <a:ea typeface="+mn-ea"/>
                          <a:cs typeface="+mn-cs"/>
                        </a:rPr>
                        <a:t>来定义秒。</a:t>
                      </a:r>
                      <a:endParaRPr lang="zh-CN" altLang="en-US" sz="1600" dirty="0"/>
                    </a:p>
                  </a:txBody>
                  <a:tcPr/>
                </a:tc>
                <a:tc>
                  <a:txBody>
                    <a:bodyPr/>
                    <a:lstStyle/>
                    <a:p>
                      <a:r>
                        <a:rPr lang="en-US" altLang="zh-CN" sz="1600" b="0" i="0" u="none" strike="noStrike" kern="1200" baseline="0" dirty="0">
                          <a:solidFill>
                            <a:schemeClr val="dk1"/>
                          </a:solidFill>
                          <a:latin typeface="+mn-lt"/>
                          <a:ea typeface="+mn-ea"/>
                          <a:cs typeface="+mn-cs"/>
                        </a:rPr>
                        <a:t>1s= 9192631770/</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a:t>
                      </a:r>
                      <a:endParaRPr lang="zh-CN" altLang="en-US" sz="1600" dirty="0"/>
                    </a:p>
                  </a:txBody>
                  <a:tcPr/>
                </a:tc>
                <a:extLst>
                  <a:ext uri="{0D108BD9-81ED-4DB2-BD59-A6C34878D82A}">
                    <a16:rowId xmlns:a16="http://schemas.microsoft.com/office/drawing/2014/main" val="1917959947"/>
                  </a:ext>
                </a:extLst>
              </a:tr>
              <a:tr h="504056">
                <a:tc>
                  <a:txBody>
                    <a:bodyPr/>
                    <a:lstStyle/>
                    <a:p>
                      <a:pPr algn="ctr"/>
                      <a:r>
                        <a:rPr lang="zh-CN" altLang="en-US" sz="1600" dirty="0"/>
                        <a:t>米</a:t>
                      </a:r>
                      <a:endParaRPr lang="en-US" altLang="zh-CN" sz="1600" dirty="0"/>
                    </a:p>
                    <a:p>
                      <a:pPr algn="ctr"/>
                      <a:r>
                        <a:rPr lang="zh-CN" altLang="en-US" sz="1600" dirty="0"/>
                        <a:t>（</a:t>
                      </a:r>
                      <a:r>
                        <a:rPr lang="en-US" altLang="zh-CN" sz="1600" dirty="0"/>
                        <a:t>m</a:t>
                      </a:r>
                      <a:r>
                        <a:rPr lang="zh-CN" altLang="en-US" sz="1600" dirty="0"/>
                        <a:t>）</a:t>
                      </a:r>
                    </a:p>
                  </a:txBody>
                  <a:tcPr/>
                </a:tc>
                <a:tc>
                  <a:txBody>
                    <a:bodyPr/>
                    <a:lstStyle/>
                    <a:p>
                      <a:r>
                        <a:rPr lang="zh-CN" altLang="en-US" sz="1600" b="0" i="0" u="none" strike="noStrike" kern="1200" baseline="0" dirty="0">
                          <a:solidFill>
                            <a:schemeClr val="dk1"/>
                          </a:solidFill>
                          <a:latin typeface="+mn-lt"/>
                          <a:ea typeface="+mn-ea"/>
                          <a:cs typeface="+mn-cs"/>
                        </a:rPr>
                        <a:t>当真空中</a:t>
                      </a:r>
                      <a:r>
                        <a:rPr lang="zh-CN" altLang="en-US" sz="1600" b="1" i="0" u="none" strike="noStrike" kern="1200" baseline="0" dirty="0">
                          <a:solidFill>
                            <a:srgbClr val="C00000"/>
                          </a:solidFill>
                          <a:latin typeface="+mn-lt"/>
                          <a:ea typeface="+mn-ea"/>
                          <a:cs typeface="+mn-cs"/>
                        </a:rPr>
                        <a:t>光速</a:t>
                      </a:r>
                      <a:r>
                        <a:rPr lang="en-US" altLang="zh-CN" sz="1600" b="1" i="0" u="none" strike="noStrike" kern="1200" baseline="0" dirty="0">
                          <a:solidFill>
                            <a:srgbClr val="C00000"/>
                          </a:solidFill>
                          <a:latin typeface="+mn-lt"/>
                          <a:ea typeface="+mn-ea"/>
                          <a:cs typeface="+mn-cs"/>
                        </a:rPr>
                        <a:t>c</a:t>
                      </a:r>
                      <a:r>
                        <a:rPr lang="en-US" altLang="zh-CN" sz="1600" b="0" i="0" u="none" strike="noStrike" kern="1200" baseline="0" dirty="0">
                          <a:solidFill>
                            <a:schemeClr val="dk1"/>
                          </a:solidFill>
                          <a:latin typeface="+mn-lt"/>
                          <a:ea typeface="+mn-ea"/>
                          <a:cs typeface="+mn-cs"/>
                        </a:rPr>
                        <a:t> </a:t>
                      </a:r>
                      <a:r>
                        <a:rPr lang="zh-CN" altLang="en-US" sz="1600" b="0" i="0" u="none" strike="noStrike" kern="1200" baseline="0" dirty="0">
                          <a:solidFill>
                            <a:schemeClr val="dk1"/>
                          </a:solidFill>
                          <a:latin typeface="+mn-lt"/>
                          <a:ea typeface="+mn-ea"/>
                          <a:cs typeface="+mn-cs"/>
                        </a:rPr>
                        <a:t>以单位</a:t>
                      </a:r>
                      <a:r>
                        <a:rPr lang="en-US" altLang="zh-CN" sz="1600" b="0" i="0" u="none" strike="noStrike" kern="1200" baseline="0" dirty="0">
                          <a:solidFill>
                            <a:schemeClr val="dk1"/>
                          </a:solidFill>
                          <a:latin typeface="+mn-lt"/>
                          <a:ea typeface="+mn-ea"/>
                          <a:cs typeface="+mn-cs"/>
                        </a:rPr>
                        <a:t>m/s </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299 792 458 </a:t>
                      </a:r>
                      <a:r>
                        <a:rPr lang="zh-CN" altLang="en-US" sz="1600" b="0" i="0" u="none" strike="noStrike" kern="1200" baseline="0" dirty="0">
                          <a:solidFill>
                            <a:schemeClr val="dk1"/>
                          </a:solidFill>
                          <a:latin typeface="+mn-lt"/>
                          <a:ea typeface="+mn-ea"/>
                          <a:cs typeface="+mn-cs"/>
                        </a:rPr>
                        <a:t>来定义米，其中秒用</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 </a:t>
                      </a:r>
                      <a:r>
                        <a:rPr lang="zh-CN" altLang="en-US" sz="1600" b="0" i="0" u="none" strike="noStrike" kern="1200" baseline="0" dirty="0">
                          <a:solidFill>
                            <a:schemeClr val="dk1"/>
                          </a:solidFill>
                          <a:latin typeface="+mn-lt"/>
                          <a:ea typeface="+mn-ea"/>
                          <a:cs typeface="+mn-cs"/>
                        </a:rPr>
                        <a:t>定义。</a:t>
                      </a:r>
                      <a:endParaRPr lang="zh-CN" altLang="en-US" sz="1600" dirty="0"/>
                    </a:p>
                  </a:txBody>
                  <a:tcPr/>
                </a:tc>
                <a:tc>
                  <a:txBody>
                    <a:bodyPr/>
                    <a:lstStyle/>
                    <a:p>
                      <a:r>
                        <a:rPr lang="en-US" altLang="zh-CN" sz="1600" b="0" i="0" u="none" strike="noStrike" kern="1200" dirty="0">
                          <a:solidFill>
                            <a:schemeClr val="dk1"/>
                          </a:solidFill>
                          <a:effectLst/>
                          <a:latin typeface="+mn-lt"/>
                          <a:ea typeface="+mn-ea"/>
                          <a:cs typeface="+mn-cs"/>
                        </a:rPr>
                        <a:t>1</a:t>
                      </a:r>
                      <a:r>
                        <a:rPr lang="zh-CN" altLang="en-US" sz="1600" b="0" i="0" u="none" strike="noStrike" kern="1200" dirty="0">
                          <a:solidFill>
                            <a:schemeClr val="dk1"/>
                          </a:solidFill>
                          <a:effectLst/>
                          <a:latin typeface="+mn-lt"/>
                          <a:ea typeface="+mn-ea"/>
                          <a:cs typeface="+mn-cs"/>
                        </a:rPr>
                        <a:t>米是</a:t>
                      </a:r>
                      <a:r>
                        <a:rPr lang="en-US" altLang="zh-CN" sz="1600" b="0" i="0" u="none" strike="noStrike" kern="1200" dirty="0">
                          <a:solidFill>
                            <a:schemeClr val="dk1"/>
                          </a:solidFill>
                          <a:effectLst/>
                          <a:latin typeface="+mn-lt"/>
                          <a:ea typeface="+mn-ea"/>
                          <a:cs typeface="+mn-cs"/>
                        </a:rPr>
                        <a:t>1/299792458</a:t>
                      </a:r>
                      <a:r>
                        <a:rPr lang="zh-CN" altLang="en-US" sz="1600" b="0" i="0" u="none" strike="noStrike" kern="1200" dirty="0">
                          <a:solidFill>
                            <a:schemeClr val="dk1"/>
                          </a:solidFill>
                          <a:effectLst/>
                          <a:latin typeface="+mn-lt"/>
                          <a:ea typeface="+mn-ea"/>
                          <a:cs typeface="+mn-cs"/>
                        </a:rPr>
                        <a:t>秒的时间间隔内光在真空中行程的长度</a:t>
                      </a:r>
                      <a:endParaRPr lang="zh-CN" altLang="en-US" sz="1600" dirty="0"/>
                    </a:p>
                  </a:txBody>
                  <a:tcPr/>
                </a:tc>
                <a:extLst>
                  <a:ext uri="{0D108BD9-81ED-4DB2-BD59-A6C34878D82A}">
                    <a16:rowId xmlns:a16="http://schemas.microsoft.com/office/drawing/2014/main" val="1936391041"/>
                  </a:ext>
                </a:extLst>
              </a:tr>
              <a:tr h="504056">
                <a:tc>
                  <a:txBody>
                    <a:bodyPr/>
                    <a:lstStyle/>
                    <a:p>
                      <a:pPr algn="ctr"/>
                      <a:r>
                        <a:rPr lang="zh-CN" altLang="en-US" sz="1600" dirty="0"/>
                        <a:t>千克</a:t>
                      </a:r>
                      <a:endParaRPr lang="en-US" altLang="zh-CN" sz="1600" dirty="0"/>
                    </a:p>
                    <a:p>
                      <a:pPr algn="ctr"/>
                      <a:r>
                        <a:rPr lang="zh-CN" altLang="en-US" sz="1600" dirty="0"/>
                        <a:t>（</a:t>
                      </a:r>
                      <a:r>
                        <a:rPr lang="en-US" altLang="zh-CN" sz="1600" dirty="0"/>
                        <a:t>kg</a:t>
                      </a:r>
                      <a:r>
                        <a:rPr lang="zh-CN" altLang="en-US" sz="1600" dirty="0"/>
                        <a:t>）</a:t>
                      </a:r>
                    </a:p>
                  </a:txBody>
                  <a:tcPr/>
                </a:tc>
                <a:tc>
                  <a:txBody>
                    <a:bodyPr/>
                    <a:lstStyle/>
                    <a:p>
                      <a:r>
                        <a:rPr lang="zh-CN" altLang="en-US" sz="1600" b="1" i="0" u="none" strike="noStrike" kern="1200" baseline="0" dirty="0">
                          <a:solidFill>
                            <a:schemeClr val="tx1"/>
                          </a:solidFill>
                          <a:latin typeface="+mn-lt"/>
                          <a:ea typeface="+mn-ea"/>
                          <a:cs typeface="+mn-cs"/>
                        </a:rPr>
                        <a:t>当</a:t>
                      </a:r>
                      <a:r>
                        <a:rPr lang="zh-CN" altLang="en-US" sz="1600" b="1" i="0" u="none" strike="noStrike" kern="1200" baseline="0" dirty="0">
                          <a:solidFill>
                            <a:srgbClr val="C00000"/>
                          </a:solidFill>
                          <a:latin typeface="+mn-lt"/>
                          <a:ea typeface="+mn-ea"/>
                          <a:cs typeface="+mn-cs"/>
                        </a:rPr>
                        <a:t>普朗克常数</a:t>
                      </a:r>
                      <a:r>
                        <a:rPr lang="en-US" altLang="zh-CN" sz="1600" b="1" i="0" u="none" strike="noStrike" kern="1200" baseline="0" dirty="0">
                          <a:solidFill>
                            <a:srgbClr val="C00000"/>
                          </a:solidFill>
                          <a:latin typeface="+mn-lt"/>
                          <a:ea typeface="+mn-ea"/>
                          <a:cs typeface="+mn-cs"/>
                        </a:rPr>
                        <a:t>h </a:t>
                      </a:r>
                      <a:r>
                        <a:rPr lang="zh-CN" altLang="en-US" sz="1600" b="0" i="0" u="none" strike="noStrike" kern="1200" baseline="0" dirty="0">
                          <a:solidFill>
                            <a:schemeClr val="dk1"/>
                          </a:solidFill>
                          <a:latin typeface="+mn-lt"/>
                          <a:ea typeface="+mn-ea"/>
                          <a:cs typeface="+mn-cs"/>
                        </a:rPr>
                        <a:t>以单位</a:t>
                      </a:r>
                      <a:r>
                        <a:rPr lang="en-US" altLang="zh-CN" sz="1600" b="0" i="0" u="none" strike="noStrike" kern="1200" baseline="0" dirty="0">
                          <a:solidFill>
                            <a:schemeClr val="dk1"/>
                          </a:solidFill>
                          <a:latin typeface="+mn-lt"/>
                          <a:ea typeface="+mn-ea"/>
                          <a:cs typeface="+mn-cs"/>
                        </a:rPr>
                        <a:t>J·s </a:t>
                      </a:r>
                      <a:r>
                        <a:rPr lang="zh-CN" altLang="en-US" sz="1600" b="0" i="0" u="none" strike="noStrike" kern="1200" baseline="0" dirty="0">
                          <a:solidFill>
                            <a:schemeClr val="dk1"/>
                          </a:solidFill>
                          <a:latin typeface="+mn-lt"/>
                          <a:ea typeface="+mn-ea"/>
                          <a:cs typeface="+mn-cs"/>
                        </a:rPr>
                        <a:t>即</a:t>
                      </a:r>
                      <a:r>
                        <a:rPr lang="en-US" altLang="zh-CN" sz="1600" b="0" i="0" u="none" strike="noStrike" kern="1200" baseline="0" dirty="0">
                          <a:solidFill>
                            <a:schemeClr val="dk1"/>
                          </a:solidFill>
                          <a:latin typeface="+mn-lt"/>
                          <a:ea typeface="+mn-ea"/>
                          <a:cs typeface="+mn-cs"/>
                        </a:rPr>
                        <a:t>kg·m</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·s</a:t>
                      </a:r>
                      <a:r>
                        <a:rPr lang="en-US" altLang="zh-CN" sz="1600" b="0" i="0" u="none" strike="noStrike" kern="1200" baseline="30000" dirty="0">
                          <a:solidFill>
                            <a:schemeClr val="dk1"/>
                          </a:solidFill>
                          <a:latin typeface="+mn-lt"/>
                          <a:ea typeface="+mn-ea"/>
                          <a:cs typeface="+mn-cs"/>
                        </a:rPr>
                        <a:t>-1</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6.626 07015×10</a:t>
                      </a:r>
                      <a:r>
                        <a:rPr lang="zh-CN" altLang="en-US" sz="1600" b="0" i="0" u="none" strike="noStrike" kern="1200" baseline="30000" dirty="0">
                          <a:solidFill>
                            <a:schemeClr val="dk1"/>
                          </a:solidFill>
                          <a:latin typeface="+mn-lt"/>
                          <a:ea typeface="+mn-ea"/>
                          <a:cs typeface="+mn-cs"/>
                        </a:rPr>
                        <a:t>－</a:t>
                      </a:r>
                      <a:r>
                        <a:rPr lang="en-US" altLang="zh-CN" sz="1600" b="0" i="0" u="none" strike="noStrike" kern="1200" baseline="30000" dirty="0">
                          <a:solidFill>
                            <a:schemeClr val="dk1"/>
                          </a:solidFill>
                          <a:latin typeface="+mn-lt"/>
                          <a:ea typeface="+mn-ea"/>
                          <a:cs typeface="+mn-cs"/>
                        </a:rPr>
                        <a:t>34 </a:t>
                      </a:r>
                      <a:r>
                        <a:rPr lang="zh-CN" altLang="en-US" sz="1600" b="0" i="0" u="none" strike="noStrike" kern="1200" baseline="0" dirty="0">
                          <a:solidFill>
                            <a:schemeClr val="dk1"/>
                          </a:solidFill>
                          <a:latin typeface="+mn-lt"/>
                          <a:ea typeface="+mn-ea"/>
                          <a:cs typeface="+mn-cs"/>
                        </a:rPr>
                        <a:t>来定义千克，其中米和秒用</a:t>
                      </a:r>
                      <a:r>
                        <a:rPr lang="en-US" altLang="zh-CN" sz="1600" b="0" i="0" u="none" strike="noStrike" kern="1200" baseline="0" dirty="0">
                          <a:solidFill>
                            <a:schemeClr val="dk1"/>
                          </a:solidFill>
                          <a:latin typeface="+mn-lt"/>
                          <a:ea typeface="+mn-ea"/>
                          <a:cs typeface="+mn-cs"/>
                        </a:rPr>
                        <a:t>c</a:t>
                      </a:r>
                      <a:r>
                        <a:rPr lang="zh-CN" altLang="en-US" sz="1600" b="0" i="0" u="none" strike="noStrike" kern="1200" baseline="0" dirty="0">
                          <a:solidFill>
                            <a:schemeClr val="dk1"/>
                          </a:solidFill>
                          <a:latin typeface="+mn-lt"/>
                          <a:ea typeface="+mn-ea"/>
                          <a:cs typeface="+mn-cs"/>
                        </a:rPr>
                        <a:t>和</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 </a:t>
                      </a:r>
                      <a:r>
                        <a:rPr lang="zh-CN" altLang="en-US" sz="1600" b="0" i="0" u="none" strike="noStrike" kern="1200" baseline="0" dirty="0">
                          <a:solidFill>
                            <a:schemeClr val="dk1"/>
                          </a:solidFill>
                          <a:latin typeface="+mn-lt"/>
                          <a:ea typeface="+mn-ea"/>
                          <a:cs typeface="+mn-cs"/>
                        </a:rPr>
                        <a:t>定义。</a:t>
                      </a:r>
                      <a:endParaRPr lang="zh-CN" altLang="en-US" sz="1600" dirty="0"/>
                    </a:p>
                  </a:txBody>
                  <a:tcPr/>
                </a:tc>
                <a:tc>
                  <a:txBody>
                    <a:bodyPr/>
                    <a:lstStyle/>
                    <a:p>
                      <a:r>
                        <a:rPr lang="pt-BR" altLang="zh-CN" sz="1600" b="0" i="0" u="none" strike="noStrike" kern="1200" baseline="0" dirty="0">
                          <a:solidFill>
                            <a:schemeClr val="dk1"/>
                          </a:solidFill>
                          <a:latin typeface="+mn-lt"/>
                          <a:ea typeface="+mn-ea"/>
                          <a:cs typeface="+mn-cs"/>
                        </a:rPr>
                        <a:t>1kg = (h/6</a:t>
                      </a:r>
                      <a:r>
                        <a:rPr lang="en-US" altLang="zh-CN" sz="1600" b="0" i="0" u="none" strike="noStrike" kern="1200" baseline="0" dirty="0">
                          <a:solidFill>
                            <a:schemeClr val="dk1"/>
                          </a:solidFill>
                          <a:latin typeface="+mn-lt"/>
                          <a:ea typeface="+mn-ea"/>
                          <a:cs typeface="+mn-cs"/>
                        </a:rPr>
                        <a:t>.</a:t>
                      </a:r>
                      <a:r>
                        <a:rPr lang="pt-BR" altLang="zh-CN" sz="1600" b="0" i="0" u="none" strike="noStrike" kern="1200" baseline="0" dirty="0">
                          <a:solidFill>
                            <a:schemeClr val="dk1"/>
                          </a:solidFill>
                          <a:latin typeface="+mn-lt"/>
                          <a:ea typeface="+mn-ea"/>
                          <a:cs typeface="+mn-cs"/>
                        </a:rPr>
                        <a:t>62607015×</a:t>
                      </a:r>
                      <a:r>
                        <a:rPr lang="en-US" altLang="zh-CN" sz="1600" b="0" i="0" u="none" strike="noStrike" kern="1200" baseline="0" dirty="0">
                          <a:solidFill>
                            <a:schemeClr val="dk1"/>
                          </a:solidFill>
                          <a:latin typeface="+mn-lt"/>
                          <a:ea typeface="+mn-ea"/>
                          <a:cs typeface="+mn-cs"/>
                        </a:rPr>
                        <a:t>10</a:t>
                      </a:r>
                      <a:r>
                        <a:rPr lang="zh-CN" altLang="en-US" sz="1600" b="0" i="0" u="none" strike="noStrike" kern="1200" baseline="30000" dirty="0">
                          <a:solidFill>
                            <a:schemeClr val="dk1"/>
                          </a:solidFill>
                          <a:latin typeface="+mn-lt"/>
                          <a:ea typeface="+mn-ea"/>
                          <a:cs typeface="+mn-cs"/>
                        </a:rPr>
                        <a:t>－</a:t>
                      </a:r>
                      <a:r>
                        <a:rPr lang="en-US" altLang="zh-CN" sz="1600" b="0" i="0" u="none" strike="noStrike" kern="1200" baseline="30000" dirty="0">
                          <a:solidFill>
                            <a:schemeClr val="dk1"/>
                          </a:solidFill>
                          <a:latin typeface="+mn-lt"/>
                          <a:ea typeface="+mn-ea"/>
                          <a:cs typeface="+mn-cs"/>
                        </a:rPr>
                        <a:t>34 </a:t>
                      </a:r>
                      <a:r>
                        <a:rPr lang="en-US" altLang="zh-CN" sz="1600" b="0" i="0" u="none" strike="noStrike" kern="1200" baseline="0" dirty="0">
                          <a:solidFill>
                            <a:schemeClr val="dk1"/>
                          </a:solidFill>
                          <a:latin typeface="+mn-lt"/>
                          <a:ea typeface="+mn-ea"/>
                          <a:cs typeface="+mn-cs"/>
                        </a:rPr>
                        <a:t>)m</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·s </a:t>
                      </a:r>
                      <a:endParaRPr lang="pt-BR" altLang="zh-CN" sz="1600" b="0" i="0" u="none" strike="noStrike" kern="1200" baseline="0" dirty="0">
                        <a:solidFill>
                          <a:schemeClr val="dk1"/>
                        </a:solidFill>
                        <a:latin typeface="+mn-lt"/>
                        <a:ea typeface="+mn-ea"/>
                        <a:cs typeface="+mn-cs"/>
                      </a:endParaRPr>
                    </a:p>
                    <a:p>
                      <a:r>
                        <a:rPr lang="en-US" altLang="zh-CN" sz="1600" b="0" i="0" u="none" strike="noStrike" kern="1200" baseline="0" dirty="0">
                          <a:solidFill>
                            <a:schemeClr val="dk1"/>
                          </a:solidFill>
                          <a:latin typeface="+mn-lt"/>
                          <a:ea typeface="+mn-ea"/>
                          <a:cs typeface="+mn-cs"/>
                        </a:rPr>
                        <a:t>= 1.475 521…×10</a:t>
                      </a:r>
                      <a:r>
                        <a:rPr lang="en-US" altLang="zh-CN" sz="1600" b="0" i="0" u="none" strike="noStrike" kern="1200" baseline="30000" dirty="0">
                          <a:solidFill>
                            <a:schemeClr val="dk1"/>
                          </a:solidFill>
                          <a:latin typeface="+mn-lt"/>
                          <a:ea typeface="+mn-ea"/>
                          <a:cs typeface="+mn-cs"/>
                        </a:rPr>
                        <a:t>40</a:t>
                      </a:r>
                      <a:r>
                        <a:rPr lang="en-US" altLang="zh-CN" sz="1600" b="0" i="0" u="none" strike="noStrike" kern="1200" baseline="0" dirty="0">
                          <a:solidFill>
                            <a:schemeClr val="dk1"/>
                          </a:solidFill>
                          <a:latin typeface="+mn-lt"/>
                          <a:ea typeface="+mn-ea"/>
                          <a:cs typeface="+mn-cs"/>
                        </a:rPr>
                        <a:t>h</a:t>
                      </a:r>
                      <a:r>
                        <a:rPr lang="el-GR" altLang="zh-CN" sz="1600" b="0" i="0" u="none" strike="noStrike" kern="1200" baseline="0" dirty="0">
                          <a:solidFill>
                            <a:schemeClr val="dk1"/>
                          </a:solidFill>
                          <a:latin typeface="+mn-lt"/>
                          <a:ea typeface="+mn-ea"/>
                          <a:cs typeface="+mn-cs"/>
                        </a:rPr>
                        <a:t>Δν( </a:t>
                      </a:r>
                      <a:r>
                        <a:rPr lang="en-US" altLang="zh-CN" sz="1600" b="0" i="0" u="none" strike="noStrike" kern="1200" baseline="0" dirty="0">
                          <a:solidFill>
                            <a:schemeClr val="dk1"/>
                          </a:solidFill>
                          <a:latin typeface="+mn-lt"/>
                          <a:ea typeface="+mn-ea"/>
                          <a:cs typeface="+mn-cs"/>
                        </a:rPr>
                        <a:t>Cs) /c</a:t>
                      </a:r>
                      <a:endParaRPr lang="zh-CN" altLang="en-US" sz="1600" dirty="0"/>
                    </a:p>
                  </a:txBody>
                  <a:tcPr/>
                </a:tc>
                <a:extLst>
                  <a:ext uri="{0D108BD9-81ED-4DB2-BD59-A6C34878D82A}">
                    <a16:rowId xmlns:a16="http://schemas.microsoft.com/office/drawing/2014/main" val="2375855993"/>
                  </a:ext>
                </a:extLst>
              </a:tr>
              <a:tr h="504056">
                <a:tc>
                  <a:txBody>
                    <a:bodyPr/>
                    <a:lstStyle/>
                    <a:p>
                      <a:pPr algn="ctr"/>
                      <a:r>
                        <a:rPr lang="zh-CN" altLang="en-US" sz="1600" dirty="0"/>
                        <a:t>安培</a:t>
                      </a:r>
                      <a:endParaRPr lang="en-US" altLang="zh-CN" sz="1600" dirty="0"/>
                    </a:p>
                    <a:p>
                      <a:pPr algn="ctr"/>
                      <a:r>
                        <a:rPr lang="zh-CN" altLang="en-US" sz="1600" dirty="0"/>
                        <a:t>（</a:t>
                      </a:r>
                      <a:r>
                        <a:rPr lang="en-US" altLang="zh-CN" sz="1600" dirty="0"/>
                        <a:t>A</a:t>
                      </a:r>
                      <a:r>
                        <a:rPr lang="zh-CN" altLang="en-US" sz="1600" dirty="0"/>
                        <a:t>）</a:t>
                      </a:r>
                    </a:p>
                  </a:txBody>
                  <a:tcPr/>
                </a:tc>
                <a:tc>
                  <a:txBody>
                    <a:bodyPr/>
                    <a:lstStyle/>
                    <a:p>
                      <a:r>
                        <a:rPr lang="zh-CN" altLang="en-US" sz="1600" b="0" i="0" u="none" strike="noStrike" kern="1200" baseline="0" dirty="0">
                          <a:solidFill>
                            <a:schemeClr val="dk1"/>
                          </a:solidFill>
                          <a:latin typeface="+mn-lt"/>
                          <a:ea typeface="+mn-ea"/>
                          <a:cs typeface="+mn-cs"/>
                        </a:rPr>
                        <a:t>电流单位</a:t>
                      </a:r>
                      <a:r>
                        <a:rPr lang="en-US" altLang="zh-CN" sz="1600" b="0" i="0" u="none" strike="noStrike" kern="1200" baseline="0" dirty="0">
                          <a:solidFill>
                            <a:schemeClr val="dk1"/>
                          </a:solidFill>
                          <a:latin typeface="+mn-lt"/>
                          <a:ea typeface="+mn-ea"/>
                          <a:cs typeface="+mn-cs"/>
                        </a:rPr>
                        <a:t>A</a:t>
                      </a:r>
                      <a:r>
                        <a:rPr lang="zh-CN" altLang="en-US" sz="1600" b="0" i="0" u="none" strike="noStrike" kern="1200" baseline="0" dirty="0">
                          <a:solidFill>
                            <a:schemeClr val="dk1"/>
                          </a:solidFill>
                          <a:latin typeface="+mn-lt"/>
                          <a:ea typeface="+mn-ea"/>
                          <a:cs typeface="+mn-cs"/>
                        </a:rPr>
                        <a:t>。当</a:t>
                      </a:r>
                      <a:r>
                        <a:rPr lang="zh-CN" altLang="en-US" sz="1600" b="1" i="0" u="none" strike="noStrike" kern="1200" baseline="0" dirty="0">
                          <a:solidFill>
                            <a:srgbClr val="C00000"/>
                          </a:solidFill>
                          <a:latin typeface="+mn-lt"/>
                          <a:ea typeface="+mn-ea"/>
                          <a:cs typeface="+mn-cs"/>
                        </a:rPr>
                        <a:t>基本电荷</a:t>
                      </a:r>
                      <a:r>
                        <a:rPr lang="en-US" altLang="zh-CN" sz="1600" b="1" i="0" u="none" strike="noStrike" kern="1200" baseline="0" dirty="0">
                          <a:solidFill>
                            <a:srgbClr val="C00000"/>
                          </a:solidFill>
                          <a:latin typeface="+mn-lt"/>
                          <a:ea typeface="+mn-ea"/>
                          <a:cs typeface="+mn-cs"/>
                        </a:rPr>
                        <a:t>e </a:t>
                      </a:r>
                      <a:r>
                        <a:rPr lang="zh-CN" altLang="en-US" sz="1600" b="0" i="0" u="none" strike="noStrike" kern="1200" baseline="0" dirty="0">
                          <a:solidFill>
                            <a:schemeClr val="dk1"/>
                          </a:solidFill>
                          <a:latin typeface="+mn-lt"/>
                          <a:ea typeface="+mn-ea"/>
                          <a:cs typeface="+mn-cs"/>
                        </a:rPr>
                        <a:t>以单位</a:t>
                      </a:r>
                      <a:r>
                        <a:rPr lang="en-US" altLang="zh-CN" sz="1600" b="0" i="0" u="none" strike="noStrike" kern="1200" baseline="0" dirty="0">
                          <a:solidFill>
                            <a:schemeClr val="dk1"/>
                          </a:solidFill>
                          <a:latin typeface="+mn-lt"/>
                          <a:ea typeface="+mn-ea"/>
                          <a:cs typeface="+mn-cs"/>
                        </a:rPr>
                        <a:t>C </a:t>
                      </a:r>
                      <a:r>
                        <a:rPr lang="zh-CN" altLang="en-US" sz="1600" b="0" i="0" u="none" strike="noStrike" kern="1200" baseline="0" dirty="0">
                          <a:solidFill>
                            <a:schemeClr val="dk1"/>
                          </a:solidFill>
                          <a:latin typeface="+mn-lt"/>
                          <a:ea typeface="+mn-ea"/>
                          <a:cs typeface="+mn-cs"/>
                        </a:rPr>
                        <a:t>即</a:t>
                      </a:r>
                      <a:r>
                        <a:rPr lang="en-US" altLang="zh-CN" sz="1600" b="0" i="0" u="none" strike="noStrike" kern="1200" baseline="0" dirty="0">
                          <a:solidFill>
                            <a:schemeClr val="dk1"/>
                          </a:solidFill>
                          <a:latin typeface="+mn-lt"/>
                          <a:ea typeface="+mn-ea"/>
                          <a:cs typeface="+mn-cs"/>
                        </a:rPr>
                        <a:t>A·s </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1.602176634×10</a:t>
                      </a:r>
                      <a:r>
                        <a:rPr lang="zh-CN" altLang="en-US" sz="1600" b="0" i="0" u="none" strike="noStrike" kern="1200" baseline="30000" dirty="0">
                          <a:solidFill>
                            <a:schemeClr val="dk1"/>
                          </a:solidFill>
                          <a:latin typeface="+mn-lt"/>
                          <a:ea typeface="+mn-ea"/>
                          <a:cs typeface="+mn-cs"/>
                        </a:rPr>
                        <a:t>－</a:t>
                      </a:r>
                      <a:r>
                        <a:rPr lang="en-US" altLang="zh-CN" sz="1600" b="0" i="0" u="none" strike="noStrike" kern="1200" baseline="30000" dirty="0">
                          <a:solidFill>
                            <a:schemeClr val="dk1"/>
                          </a:solidFill>
                          <a:latin typeface="+mn-lt"/>
                          <a:ea typeface="+mn-ea"/>
                          <a:cs typeface="+mn-cs"/>
                        </a:rPr>
                        <a:t>19</a:t>
                      </a:r>
                      <a:r>
                        <a:rPr lang="zh-CN" altLang="en-US" sz="1600" b="0" i="0" u="none" strike="noStrike" kern="1200" baseline="0" dirty="0">
                          <a:solidFill>
                            <a:schemeClr val="dk1"/>
                          </a:solidFill>
                          <a:latin typeface="+mn-lt"/>
                          <a:ea typeface="+mn-ea"/>
                          <a:cs typeface="+mn-cs"/>
                        </a:rPr>
                        <a:t>来定义安培，其中秒用</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 </a:t>
                      </a:r>
                      <a:r>
                        <a:rPr lang="zh-CN" altLang="en-US" sz="1600" b="0" i="0" u="none" strike="noStrike" kern="1200" baseline="0" dirty="0">
                          <a:solidFill>
                            <a:schemeClr val="dk1"/>
                          </a:solidFill>
                          <a:latin typeface="+mn-lt"/>
                          <a:ea typeface="+mn-ea"/>
                          <a:cs typeface="+mn-cs"/>
                        </a:rPr>
                        <a:t>定义。</a:t>
                      </a:r>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2651430378"/>
                  </a:ext>
                </a:extLst>
              </a:tr>
              <a:tr h="504056">
                <a:tc>
                  <a:txBody>
                    <a:bodyPr/>
                    <a:lstStyle/>
                    <a:p>
                      <a:pPr algn="ctr"/>
                      <a:r>
                        <a:rPr lang="zh-CN" altLang="en-US" sz="1600" dirty="0"/>
                        <a:t>开尔文</a:t>
                      </a:r>
                      <a:endParaRPr lang="en-US" altLang="zh-CN" sz="1600" dirty="0"/>
                    </a:p>
                    <a:p>
                      <a:pPr algn="ctr"/>
                      <a:r>
                        <a:rPr lang="zh-CN" altLang="en-US" sz="1600" dirty="0"/>
                        <a:t>（</a:t>
                      </a:r>
                      <a:r>
                        <a:rPr lang="en-US" altLang="zh-CN" sz="1600" dirty="0"/>
                        <a:t>K</a:t>
                      </a:r>
                      <a:r>
                        <a:rPr lang="zh-CN" altLang="en-US" sz="1600" dirty="0"/>
                        <a:t>）</a:t>
                      </a:r>
                    </a:p>
                  </a:txBody>
                  <a:tcPr/>
                </a:tc>
                <a:tc>
                  <a:txBody>
                    <a:bodyPr/>
                    <a:lstStyle/>
                    <a:p>
                      <a:r>
                        <a:rPr lang="zh-CN" altLang="en-US" sz="1600" b="0" i="0" u="none" strike="noStrike" kern="1200" baseline="0" dirty="0">
                          <a:solidFill>
                            <a:schemeClr val="dk1"/>
                          </a:solidFill>
                          <a:latin typeface="+mn-lt"/>
                          <a:ea typeface="+mn-ea"/>
                          <a:cs typeface="+mn-cs"/>
                        </a:rPr>
                        <a:t>当</a:t>
                      </a:r>
                      <a:r>
                        <a:rPr lang="zh-CN" altLang="en-US" sz="1600" b="1" i="0" u="none" strike="noStrike" kern="1200" baseline="0" dirty="0">
                          <a:solidFill>
                            <a:srgbClr val="C00000"/>
                          </a:solidFill>
                          <a:latin typeface="+mn-lt"/>
                          <a:ea typeface="+mn-ea"/>
                          <a:cs typeface="+mn-cs"/>
                        </a:rPr>
                        <a:t>玻耳兹曼常数</a:t>
                      </a:r>
                      <a:r>
                        <a:rPr lang="en-US" altLang="zh-CN" sz="1600" b="1" i="0" u="none" strike="noStrike" kern="1200" baseline="0" dirty="0">
                          <a:solidFill>
                            <a:srgbClr val="C00000"/>
                          </a:solidFill>
                          <a:latin typeface="+mn-lt"/>
                          <a:ea typeface="+mn-ea"/>
                          <a:cs typeface="+mn-cs"/>
                        </a:rPr>
                        <a:t>k</a:t>
                      </a:r>
                      <a:r>
                        <a:rPr lang="en-US" altLang="zh-CN" sz="1600" b="1" i="0" u="none" strike="noStrike" kern="1200" baseline="0" dirty="0">
                          <a:solidFill>
                            <a:schemeClr val="dk1"/>
                          </a:solidFill>
                          <a:latin typeface="+mn-lt"/>
                          <a:ea typeface="+mn-ea"/>
                          <a:cs typeface="+mn-cs"/>
                        </a:rPr>
                        <a:t> </a:t>
                      </a:r>
                      <a:r>
                        <a:rPr lang="zh-CN" altLang="en-US" sz="1600" b="0" i="0" u="none" strike="noStrike" kern="1200" baseline="0" dirty="0">
                          <a:solidFill>
                            <a:schemeClr val="dk1"/>
                          </a:solidFill>
                          <a:latin typeface="+mn-lt"/>
                          <a:ea typeface="+mn-ea"/>
                          <a:cs typeface="+mn-cs"/>
                        </a:rPr>
                        <a:t>以单位</a:t>
                      </a:r>
                      <a:r>
                        <a:rPr lang="en-US" altLang="zh-CN" sz="1600" b="0" i="0" u="none" strike="noStrike" kern="1200" baseline="0" dirty="0">
                          <a:solidFill>
                            <a:schemeClr val="dk1"/>
                          </a:solidFill>
                          <a:latin typeface="+mn-lt"/>
                          <a:ea typeface="+mn-ea"/>
                          <a:cs typeface="+mn-cs"/>
                        </a:rPr>
                        <a:t>J·K</a:t>
                      </a:r>
                      <a:r>
                        <a:rPr lang="en-US" altLang="zh-CN" sz="1600" b="0" i="0" u="none" strike="noStrike" kern="1200" baseline="30000" dirty="0">
                          <a:solidFill>
                            <a:schemeClr val="dk1"/>
                          </a:solidFill>
                          <a:latin typeface="+mn-lt"/>
                          <a:ea typeface="+mn-ea"/>
                          <a:cs typeface="+mn-cs"/>
                        </a:rPr>
                        <a:t>-1</a:t>
                      </a:r>
                      <a:r>
                        <a:rPr lang="en-US" altLang="zh-CN" sz="1600" b="0" i="0" u="none" strike="noStrike" kern="1200" baseline="0" dirty="0">
                          <a:solidFill>
                            <a:schemeClr val="dk1"/>
                          </a:solidFill>
                          <a:latin typeface="+mn-lt"/>
                          <a:ea typeface="+mn-ea"/>
                          <a:cs typeface="+mn-cs"/>
                        </a:rPr>
                        <a:t> </a:t>
                      </a:r>
                      <a:r>
                        <a:rPr lang="zh-CN" altLang="en-US" sz="1600" b="0" i="0" u="none" strike="noStrike" kern="1200" baseline="0" dirty="0">
                          <a:solidFill>
                            <a:schemeClr val="dk1"/>
                          </a:solidFill>
                          <a:latin typeface="+mn-lt"/>
                          <a:ea typeface="+mn-ea"/>
                          <a:cs typeface="+mn-cs"/>
                        </a:rPr>
                        <a:t>即</a:t>
                      </a:r>
                      <a:r>
                        <a:rPr lang="en-US" altLang="zh-CN" sz="1600" b="0" i="0" u="none" strike="noStrike" kern="1200" baseline="0" dirty="0">
                          <a:solidFill>
                            <a:schemeClr val="dk1"/>
                          </a:solidFill>
                          <a:latin typeface="+mn-lt"/>
                          <a:ea typeface="+mn-ea"/>
                          <a:cs typeface="+mn-cs"/>
                        </a:rPr>
                        <a:t>kg·m</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·s</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·K</a:t>
                      </a:r>
                      <a:r>
                        <a:rPr lang="en-US" altLang="zh-CN" sz="1600" b="0" i="0" u="none" strike="noStrike" kern="1200" baseline="30000" dirty="0">
                          <a:solidFill>
                            <a:schemeClr val="dk1"/>
                          </a:solidFill>
                          <a:latin typeface="+mn-lt"/>
                          <a:ea typeface="+mn-ea"/>
                          <a:cs typeface="+mn-cs"/>
                        </a:rPr>
                        <a:t>-1</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1.380 649×10</a:t>
                      </a:r>
                      <a:r>
                        <a:rPr lang="en-US" altLang="zh-CN" sz="1600" b="0" i="0" u="none" strike="noStrike" kern="1200" baseline="30000" dirty="0">
                          <a:solidFill>
                            <a:schemeClr val="dk1"/>
                          </a:solidFill>
                          <a:latin typeface="+mn-lt"/>
                          <a:ea typeface="+mn-ea"/>
                          <a:cs typeface="+mn-cs"/>
                        </a:rPr>
                        <a:t>-23</a:t>
                      </a:r>
                      <a:r>
                        <a:rPr lang="en-US" altLang="zh-CN" sz="1600" b="0" i="0" u="none" strike="noStrike" kern="1200" baseline="0" dirty="0">
                          <a:solidFill>
                            <a:schemeClr val="dk1"/>
                          </a:solidFill>
                          <a:latin typeface="+mn-lt"/>
                          <a:ea typeface="+mn-ea"/>
                          <a:cs typeface="+mn-cs"/>
                        </a:rPr>
                        <a:t> </a:t>
                      </a:r>
                      <a:r>
                        <a:rPr lang="zh-CN" altLang="en-US" sz="1600" b="0" i="0" u="none" strike="noStrike" kern="1200" baseline="0" dirty="0">
                          <a:solidFill>
                            <a:schemeClr val="dk1"/>
                          </a:solidFill>
                          <a:latin typeface="+mn-lt"/>
                          <a:ea typeface="+mn-ea"/>
                          <a:cs typeface="+mn-cs"/>
                        </a:rPr>
                        <a:t>来定义开尔文，其中千克、米和秒用</a:t>
                      </a:r>
                      <a:r>
                        <a:rPr lang="en-US" altLang="zh-CN" sz="1600" b="0" i="0" u="none" strike="noStrike" kern="1200" baseline="0" dirty="0">
                          <a:solidFill>
                            <a:schemeClr val="dk1"/>
                          </a:solidFill>
                          <a:latin typeface="+mn-lt"/>
                          <a:ea typeface="+mn-ea"/>
                          <a:cs typeface="+mn-cs"/>
                        </a:rPr>
                        <a:t>h</a:t>
                      </a:r>
                      <a:r>
                        <a:rPr lang="zh-CN" altLang="en-US" sz="1600" b="0" i="0" u="none" strike="noStrike" kern="1200" baseline="0" dirty="0">
                          <a:solidFill>
                            <a:schemeClr val="dk1"/>
                          </a:solidFill>
                          <a:latin typeface="+mn-lt"/>
                          <a:ea typeface="+mn-ea"/>
                          <a:cs typeface="+mn-cs"/>
                        </a:rPr>
                        <a:t>、</a:t>
                      </a:r>
                      <a:r>
                        <a:rPr lang="en-US" altLang="zh-CN" sz="1600" b="0" i="0" u="none" strike="noStrike" kern="1200" baseline="0" dirty="0">
                          <a:solidFill>
                            <a:schemeClr val="dk1"/>
                          </a:solidFill>
                          <a:latin typeface="+mn-lt"/>
                          <a:ea typeface="+mn-ea"/>
                          <a:cs typeface="+mn-cs"/>
                        </a:rPr>
                        <a:t>c </a:t>
                      </a:r>
                      <a:r>
                        <a:rPr lang="zh-CN" altLang="en-US" sz="1600" b="0" i="0" u="none" strike="noStrike" kern="1200" baseline="0" dirty="0">
                          <a:solidFill>
                            <a:schemeClr val="dk1"/>
                          </a:solidFill>
                          <a:latin typeface="+mn-lt"/>
                          <a:ea typeface="+mn-ea"/>
                          <a:cs typeface="+mn-cs"/>
                        </a:rPr>
                        <a:t>和</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 </a:t>
                      </a:r>
                      <a:r>
                        <a:rPr lang="zh-CN" altLang="en-US" sz="1600" b="0" i="0" u="none" strike="noStrike" kern="1200" baseline="0" dirty="0">
                          <a:solidFill>
                            <a:schemeClr val="dk1"/>
                          </a:solidFill>
                          <a:latin typeface="+mn-lt"/>
                          <a:ea typeface="+mn-ea"/>
                          <a:cs typeface="+mn-cs"/>
                        </a:rPr>
                        <a:t>定义。</a:t>
                      </a:r>
                      <a:endParaRPr lang="zh-CN" altLang="en-US" sz="1600" dirty="0"/>
                    </a:p>
                  </a:txBody>
                  <a:tcPr/>
                </a:tc>
                <a:tc>
                  <a:txBody>
                    <a:bodyPr/>
                    <a:lstStyle/>
                    <a:p>
                      <a:r>
                        <a:rPr lang="en-US" altLang="zh-CN" sz="1600" b="0" i="0" u="none" strike="noStrike" kern="1200" baseline="0" dirty="0">
                          <a:solidFill>
                            <a:schemeClr val="dk1"/>
                          </a:solidFill>
                          <a:latin typeface="+mn-lt"/>
                          <a:ea typeface="+mn-ea"/>
                          <a:cs typeface="+mn-cs"/>
                        </a:rPr>
                        <a:t>1K = ( 1380649 ×10</a:t>
                      </a:r>
                      <a:r>
                        <a:rPr lang="en-US" altLang="zh-CN" sz="1600" b="0" i="0" u="none" strike="noStrike" kern="1200" baseline="30000" dirty="0">
                          <a:solidFill>
                            <a:schemeClr val="dk1"/>
                          </a:solidFill>
                          <a:latin typeface="+mn-lt"/>
                          <a:ea typeface="+mn-ea"/>
                          <a:cs typeface="+mn-cs"/>
                        </a:rPr>
                        <a:t>-23</a:t>
                      </a:r>
                      <a:r>
                        <a:rPr lang="en-US" altLang="zh-CN" sz="1600" b="0" i="0" u="none" strike="noStrike" kern="1200" baseline="0" dirty="0">
                          <a:solidFill>
                            <a:schemeClr val="dk1"/>
                          </a:solidFill>
                          <a:latin typeface="+mn-lt"/>
                          <a:ea typeface="+mn-ea"/>
                          <a:cs typeface="+mn-cs"/>
                        </a:rPr>
                        <a:t> /k) kg·m</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·s</a:t>
                      </a:r>
                      <a:r>
                        <a:rPr lang="en-US" altLang="zh-CN" sz="1600" b="0" i="0" u="none" strike="noStrike" kern="1200" baseline="30000" dirty="0">
                          <a:solidFill>
                            <a:schemeClr val="dk1"/>
                          </a:solidFill>
                          <a:latin typeface="+mn-lt"/>
                          <a:ea typeface="+mn-ea"/>
                          <a:cs typeface="+mn-cs"/>
                        </a:rPr>
                        <a:t>-2</a:t>
                      </a:r>
                      <a:endParaRPr lang="en-US" altLang="zh-CN" sz="1600" b="0" i="0" u="none" strike="noStrike" kern="1200" baseline="0" dirty="0">
                        <a:solidFill>
                          <a:schemeClr val="dk1"/>
                        </a:solidFill>
                        <a:latin typeface="+mn-lt"/>
                        <a:ea typeface="+mn-ea"/>
                        <a:cs typeface="+mn-cs"/>
                      </a:endParaRPr>
                    </a:p>
                    <a:p>
                      <a:r>
                        <a:rPr lang="pt-BR" altLang="zh-CN" sz="1600" b="0" i="0" u="none" strike="noStrike" kern="1200" baseline="0" dirty="0">
                          <a:solidFill>
                            <a:schemeClr val="dk1"/>
                          </a:solidFill>
                          <a:latin typeface="+mn-lt"/>
                          <a:ea typeface="+mn-ea"/>
                          <a:cs typeface="+mn-cs"/>
                        </a:rPr>
                        <a:t>= 2</a:t>
                      </a:r>
                      <a:r>
                        <a:rPr lang="en-US" altLang="zh-CN" sz="1600" b="0" i="0" u="none" strike="noStrike" kern="1200" baseline="0" dirty="0">
                          <a:solidFill>
                            <a:schemeClr val="dk1"/>
                          </a:solidFill>
                          <a:latin typeface="+mn-lt"/>
                          <a:ea typeface="+mn-ea"/>
                          <a:cs typeface="+mn-cs"/>
                        </a:rPr>
                        <a:t>.</a:t>
                      </a:r>
                      <a:r>
                        <a:rPr lang="pt-BR" altLang="zh-CN" sz="1600" b="0" i="0" u="none" strike="noStrike" kern="1200" baseline="0" dirty="0">
                          <a:solidFill>
                            <a:schemeClr val="dk1"/>
                          </a:solidFill>
                          <a:latin typeface="+mn-lt"/>
                          <a:ea typeface="+mn-ea"/>
                          <a:cs typeface="+mn-cs"/>
                        </a:rPr>
                        <a:t>266665…Δν( Cs) h /k</a:t>
                      </a:r>
                      <a:endParaRPr lang="zh-CN" altLang="en-US" sz="1600" dirty="0"/>
                    </a:p>
                  </a:txBody>
                  <a:tcPr/>
                </a:tc>
                <a:extLst>
                  <a:ext uri="{0D108BD9-81ED-4DB2-BD59-A6C34878D82A}">
                    <a16:rowId xmlns:a16="http://schemas.microsoft.com/office/drawing/2014/main" val="3124109153"/>
                  </a:ext>
                </a:extLst>
              </a:tr>
              <a:tr h="504056">
                <a:tc>
                  <a:txBody>
                    <a:bodyPr/>
                    <a:lstStyle/>
                    <a:p>
                      <a:pPr algn="ctr"/>
                      <a:r>
                        <a:rPr lang="zh-CN" altLang="en-US" sz="1600" dirty="0"/>
                        <a:t>摩尔</a:t>
                      </a:r>
                      <a:endParaRPr lang="en-US" altLang="zh-CN" sz="1600" dirty="0"/>
                    </a:p>
                    <a:p>
                      <a:pPr algn="ctr"/>
                      <a:r>
                        <a:rPr lang="zh-CN" altLang="en-US" sz="1600" dirty="0"/>
                        <a:t>（</a:t>
                      </a:r>
                      <a:r>
                        <a:rPr lang="en-US" altLang="zh-CN" sz="1600" dirty="0"/>
                        <a:t>mol</a:t>
                      </a:r>
                      <a:r>
                        <a:rPr lang="zh-CN" altLang="en-US" sz="1600" dirty="0"/>
                        <a:t>）</a:t>
                      </a:r>
                    </a:p>
                  </a:txBody>
                  <a:tcPr/>
                </a:tc>
                <a:tc>
                  <a:txBody>
                    <a:bodyPr/>
                    <a:lstStyle/>
                    <a:p>
                      <a:r>
                        <a:rPr lang="en-US" altLang="zh-CN" sz="1600" b="0" i="0" u="none" strike="noStrike" kern="1200" baseline="0" dirty="0">
                          <a:solidFill>
                            <a:schemeClr val="dk1"/>
                          </a:solidFill>
                          <a:latin typeface="+mn-lt"/>
                          <a:ea typeface="+mn-ea"/>
                          <a:cs typeface="+mn-cs"/>
                        </a:rPr>
                        <a:t>1 </a:t>
                      </a:r>
                      <a:r>
                        <a:rPr lang="zh-CN" altLang="en-US" sz="1600" b="0" i="0" u="none" strike="noStrike" kern="1200" baseline="0" dirty="0">
                          <a:solidFill>
                            <a:schemeClr val="dk1"/>
                          </a:solidFill>
                          <a:latin typeface="+mn-lt"/>
                          <a:ea typeface="+mn-ea"/>
                          <a:cs typeface="+mn-cs"/>
                        </a:rPr>
                        <a:t>摩尔精确包含</a:t>
                      </a:r>
                      <a:r>
                        <a:rPr lang="en-US" altLang="zh-CN" sz="1600" b="0" i="0" u="none" strike="noStrike" kern="1200" baseline="0" dirty="0">
                          <a:solidFill>
                            <a:schemeClr val="dk1"/>
                          </a:solidFill>
                          <a:latin typeface="+mn-lt"/>
                          <a:ea typeface="+mn-ea"/>
                          <a:cs typeface="+mn-cs"/>
                        </a:rPr>
                        <a:t>6.02214076×10</a:t>
                      </a:r>
                      <a:r>
                        <a:rPr lang="en-US" altLang="zh-CN" sz="1600" b="0" i="0" u="none" strike="noStrike" kern="1200" baseline="30000" dirty="0">
                          <a:solidFill>
                            <a:schemeClr val="dk1"/>
                          </a:solidFill>
                          <a:latin typeface="+mn-lt"/>
                          <a:ea typeface="+mn-ea"/>
                          <a:cs typeface="+mn-cs"/>
                        </a:rPr>
                        <a:t>23</a:t>
                      </a:r>
                      <a:r>
                        <a:rPr lang="en-US" altLang="zh-CN" sz="1600" b="0" i="0" u="none" strike="noStrike" kern="1200" baseline="0" dirty="0">
                          <a:solidFill>
                            <a:schemeClr val="dk1"/>
                          </a:solidFill>
                          <a:latin typeface="+mn-lt"/>
                          <a:ea typeface="+mn-ea"/>
                          <a:cs typeface="+mn-cs"/>
                        </a:rPr>
                        <a:t> </a:t>
                      </a:r>
                      <a:r>
                        <a:rPr lang="zh-CN" altLang="en-US" sz="1600" b="0" i="0" u="none" strike="noStrike" kern="1200" baseline="0" dirty="0">
                          <a:solidFill>
                            <a:schemeClr val="dk1"/>
                          </a:solidFill>
                          <a:latin typeface="+mn-lt"/>
                          <a:ea typeface="+mn-ea"/>
                          <a:cs typeface="+mn-cs"/>
                        </a:rPr>
                        <a:t>个基本单元。该数称为</a:t>
                      </a:r>
                      <a:r>
                        <a:rPr lang="zh-CN" altLang="en-US" sz="1600" b="1" i="0" u="none" strike="noStrike" kern="1200" baseline="0" dirty="0">
                          <a:solidFill>
                            <a:srgbClr val="C00000"/>
                          </a:solidFill>
                          <a:latin typeface="+mn-lt"/>
                          <a:ea typeface="+mn-ea"/>
                          <a:cs typeface="+mn-cs"/>
                        </a:rPr>
                        <a:t>阿伏加德罗数</a:t>
                      </a:r>
                      <a:r>
                        <a:rPr lang="zh-CN" altLang="en-US" sz="1600" b="0" i="0" u="none" strike="noStrike" kern="1200" baseline="0" dirty="0">
                          <a:solidFill>
                            <a:schemeClr val="dk1"/>
                          </a:solidFill>
                          <a:latin typeface="+mn-lt"/>
                          <a:ea typeface="+mn-ea"/>
                          <a:cs typeface="+mn-cs"/>
                        </a:rPr>
                        <a:t>，为以单位</a:t>
                      </a:r>
                      <a:r>
                        <a:rPr lang="en-US" altLang="zh-CN" sz="1600" b="0" i="0" u="none" strike="noStrike" kern="1200" baseline="0" dirty="0">
                          <a:solidFill>
                            <a:schemeClr val="dk1"/>
                          </a:solidFill>
                          <a:latin typeface="+mn-lt"/>
                          <a:ea typeface="+mn-ea"/>
                          <a:cs typeface="+mn-cs"/>
                        </a:rPr>
                        <a:t>mol</a:t>
                      </a:r>
                      <a:r>
                        <a:rPr lang="en-US" altLang="zh-CN" sz="1600" b="0" i="0" u="none" strike="noStrike" kern="1200" baseline="30000" dirty="0">
                          <a:solidFill>
                            <a:schemeClr val="dk1"/>
                          </a:solidFill>
                          <a:latin typeface="+mn-lt"/>
                          <a:ea typeface="+mn-ea"/>
                          <a:cs typeface="+mn-cs"/>
                        </a:rPr>
                        <a:t>-1</a:t>
                      </a:r>
                      <a:r>
                        <a:rPr lang="zh-CN" altLang="en-US" sz="1600" b="0" i="0" u="none" strike="noStrike" kern="1200" baseline="0" dirty="0">
                          <a:solidFill>
                            <a:schemeClr val="dk1"/>
                          </a:solidFill>
                          <a:latin typeface="+mn-lt"/>
                          <a:ea typeface="+mn-ea"/>
                          <a:cs typeface="+mn-cs"/>
                        </a:rPr>
                        <a:t>表示的阿伏加德罗常数</a:t>
                      </a:r>
                      <a:r>
                        <a:rPr lang="en-US" altLang="zh-CN" sz="1600" b="0" i="1" u="none" strike="noStrike" kern="1200" baseline="0" dirty="0">
                          <a:solidFill>
                            <a:schemeClr val="dk1"/>
                          </a:solidFill>
                          <a:latin typeface="+mn-lt"/>
                          <a:ea typeface="+mn-ea"/>
                          <a:cs typeface="+mn-cs"/>
                        </a:rPr>
                        <a:t>N</a:t>
                      </a:r>
                      <a:r>
                        <a:rPr lang="en-US" altLang="zh-CN" sz="1600" b="0" i="1" u="none" strike="noStrike" kern="1200" baseline="-25000" dirty="0">
                          <a:solidFill>
                            <a:schemeClr val="dk1"/>
                          </a:solidFill>
                          <a:latin typeface="+mn-lt"/>
                          <a:ea typeface="+mn-ea"/>
                          <a:cs typeface="+mn-cs"/>
                        </a:rPr>
                        <a:t>A</a:t>
                      </a:r>
                      <a:r>
                        <a:rPr lang="zh-CN" altLang="en-US" sz="1600" b="0" i="0" u="none" strike="noStrike" kern="1200" baseline="0" dirty="0">
                          <a:solidFill>
                            <a:schemeClr val="dk1"/>
                          </a:solidFill>
                          <a:latin typeface="+mn-lt"/>
                          <a:ea typeface="+mn-ea"/>
                          <a:cs typeface="+mn-cs"/>
                        </a:rPr>
                        <a:t>的固定数值。</a:t>
                      </a:r>
                      <a:endParaRPr lang="zh-CN" altLang="en-US" sz="1600" dirty="0"/>
                    </a:p>
                  </a:txBody>
                  <a:tcPr/>
                </a:tc>
                <a:tc>
                  <a:txBody>
                    <a:bodyPr/>
                    <a:lstStyle/>
                    <a:p>
                      <a:r>
                        <a:rPr lang="en-US" altLang="zh-CN" sz="1600" b="0" i="0" u="none" strike="noStrike" kern="1200" baseline="0" dirty="0">
                          <a:solidFill>
                            <a:schemeClr val="dk1"/>
                          </a:solidFill>
                          <a:latin typeface="+mn-lt"/>
                          <a:ea typeface="+mn-ea"/>
                          <a:cs typeface="+mn-cs"/>
                        </a:rPr>
                        <a:t>1mol = 6.02214076×10</a:t>
                      </a:r>
                      <a:r>
                        <a:rPr lang="en-US" altLang="zh-CN" sz="1600" b="0" i="0" u="none" strike="noStrike" kern="1200" baseline="30000" dirty="0">
                          <a:solidFill>
                            <a:schemeClr val="dk1"/>
                          </a:solidFill>
                          <a:latin typeface="+mn-lt"/>
                          <a:ea typeface="+mn-ea"/>
                          <a:cs typeface="+mn-cs"/>
                        </a:rPr>
                        <a:t>23</a:t>
                      </a:r>
                      <a:r>
                        <a:rPr lang="en-US" altLang="zh-CN" sz="1600" b="0" i="0" u="none" strike="noStrike" kern="1200" baseline="0" dirty="0">
                          <a:solidFill>
                            <a:schemeClr val="dk1"/>
                          </a:solidFill>
                          <a:latin typeface="+mn-lt"/>
                          <a:ea typeface="+mn-ea"/>
                          <a:cs typeface="+mn-cs"/>
                        </a:rPr>
                        <a:t> /</a:t>
                      </a:r>
                      <a:r>
                        <a:rPr lang="en-US" altLang="zh-CN" sz="1600" b="0" i="1" u="none" strike="noStrike" kern="1200" baseline="0" dirty="0">
                          <a:solidFill>
                            <a:schemeClr val="dk1"/>
                          </a:solidFill>
                          <a:latin typeface="+mn-lt"/>
                          <a:ea typeface="+mn-ea"/>
                          <a:cs typeface="+mn-cs"/>
                        </a:rPr>
                        <a:t>N</a:t>
                      </a:r>
                      <a:r>
                        <a:rPr lang="en-US" altLang="zh-CN" sz="1600" b="0" i="1" u="none" strike="noStrike" kern="1200" baseline="-25000" dirty="0">
                          <a:solidFill>
                            <a:schemeClr val="dk1"/>
                          </a:solidFill>
                          <a:latin typeface="+mn-lt"/>
                          <a:ea typeface="+mn-ea"/>
                          <a:cs typeface="+mn-cs"/>
                        </a:rPr>
                        <a:t>A</a:t>
                      </a:r>
                      <a:endParaRPr lang="zh-CN" altLang="en-US" sz="1600" dirty="0"/>
                    </a:p>
                  </a:txBody>
                  <a:tcPr/>
                </a:tc>
                <a:extLst>
                  <a:ext uri="{0D108BD9-81ED-4DB2-BD59-A6C34878D82A}">
                    <a16:rowId xmlns:a16="http://schemas.microsoft.com/office/drawing/2014/main" val="3832744614"/>
                  </a:ext>
                </a:extLst>
              </a:tr>
              <a:tr h="504056">
                <a:tc>
                  <a:txBody>
                    <a:bodyPr/>
                    <a:lstStyle/>
                    <a:p>
                      <a:pPr algn="ctr"/>
                      <a:r>
                        <a:rPr lang="zh-CN" altLang="en-US" sz="1600" dirty="0"/>
                        <a:t>坎德拉</a:t>
                      </a:r>
                      <a:endParaRPr lang="en-US" altLang="zh-CN" sz="1600" dirty="0"/>
                    </a:p>
                    <a:p>
                      <a:pPr algn="ctr"/>
                      <a:r>
                        <a:rPr lang="zh-CN" altLang="en-US" sz="1600" dirty="0"/>
                        <a:t>（</a:t>
                      </a:r>
                      <a:r>
                        <a:rPr lang="en-US" altLang="zh-CN" sz="1600" dirty="0"/>
                        <a:t>cd</a:t>
                      </a:r>
                      <a:r>
                        <a:rPr lang="zh-CN" altLang="en-US" sz="1600" dirty="0"/>
                        <a:t>）</a:t>
                      </a:r>
                    </a:p>
                  </a:txBody>
                  <a:tcPr/>
                </a:tc>
                <a:tc>
                  <a:txBody>
                    <a:bodyPr/>
                    <a:lstStyle/>
                    <a:p>
                      <a:r>
                        <a:rPr lang="zh-CN" altLang="en-US" sz="1600" b="0" i="0" u="none" strike="noStrike" kern="1200" baseline="0" dirty="0">
                          <a:solidFill>
                            <a:schemeClr val="dk1"/>
                          </a:solidFill>
                          <a:latin typeface="+mn-lt"/>
                          <a:ea typeface="+mn-ea"/>
                          <a:cs typeface="+mn-cs"/>
                        </a:rPr>
                        <a:t>当频率为</a:t>
                      </a:r>
                      <a:r>
                        <a:rPr lang="en-US" altLang="zh-CN" sz="1600" b="0" i="0" u="none" strike="noStrike" kern="1200" baseline="0" dirty="0">
                          <a:solidFill>
                            <a:schemeClr val="dk1"/>
                          </a:solidFill>
                          <a:latin typeface="+mn-lt"/>
                          <a:ea typeface="+mn-ea"/>
                          <a:cs typeface="+mn-cs"/>
                        </a:rPr>
                        <a:t>540×10</a:t>
                      </a:r>
                      <a:r>
                        <a:rPr lang="en-US" altLang="zh-CN" sz="1600" b="0" i="0" u="none" strike="noStrike" kern="1200" baseline="30000" dirty="0">
                          <a:solidFill>
                            <a:schemeClr val="dk1"/>
                          </a:solidFill>
                          <a:latin typeface="+mn-lt"/>
                          <a:ea typeface="+mn-ea"/>
                          <a:cs typeface="+mn-cs"/>
                        </a:rPr>
                        <a:t>12</a:t>
                      </a:r>
                      <a:r>
                        <a:rPr lang="en-US" altLang="zh-CN" sz="1600" b="0" i="0" u="none" strike="noStrike" kern="1200" baseline="0" dirty="0">
                          <a:solidFill>
                            <a:schemeClr val="dk1"/>
                          </a:solidFill>
                          <a:latin typeface="+mn-lt"/>
                          <a:ea typeface="+mn-ea"/>
                          <a:cs typeface="+mn-cs"/>
                        </a:rPr>
                        <a:t> Hz </a:t>
                      </a:r>
                      <a:r>
                        <a:rPr lang="zh-CN" altLang="en-US" sz="1600" b="0" i="0" u="none" strike="noStrike" kern="1200" baseline="0" dirty="0">
                          <a:solidFill>
                            <a:schemeClr val="dk1"/>
                          </a:solidFill>
                          <a:latin typeface="+mn-lt"/>
                          <a:ea typeface="+mn-ea"/>
                          <a:cs typeface="+mn-cs"/>
                        </a:rPr>
                        <a:t>的单色辐射的</a:t>
                      </a:r>
                      <a:r>
                        <a:rPr lang="zh-CN" altLang="en-US" sz="1600" b="1" i="0" u="none" strike="noStrike" kern="1200" baseline="0" dirty="0">
                          <a:solidFill>
                            <a:srgbClr val="C00000"/>
                          </a:solidFill>
                          <a:latin typeface="+mn-lt"/>
                          <a:ea typeface="+mn-ea"/>
                          <a:cs typeface="+mn-cs"/>
                        </a:rPr>
                        <a:t>光视效能</a:t>
                      </a:r>
                      <a:r>
                        <a:rPr lang="en-US" altLang="zh-CN" sz="1600" b="1" i="1" u="none" strike="noStrike" kern="1200" baseline="0" dirty="0" err="1">
                          <a:solidFill>
                            <a:srgbClr val="C00000"/>
                          </a:solidFill>
                          <a:latin typeface="+mn-lt"/>
                          <a:ea typeface="+mn-ea"/>
                          <a:cs typeface="+mn-cs"/>
                        </a:rPr>
                        <a:t>K</a:t>
                      </a:r>
                      <a:r>
                        <a:rPr lang="en-US" altLang="zh-CN" sz="1600" b="1" i="1" u="none" strike="noStrike" kern="1200" baseline="-25000" dirty="0" err="1">
                          <a:solidFill>
                            <a:srgbClr val="C00000"/>
                          </a:solidFill>
                          <a:latin typeface="+mn-lt"/>
                          <a:ea typeface="+mn-ea"/>
                          <a:cs typeface="+mn-cs"/>
                        </a:rPr>
                        <a:t>cd</a:t>
                      </a:r>
                      <a:r>
                        <a:rPr lang="zh-CN" altLang="en-US" sz="1600" b="0" i="0" u="none" strike="noStrike" kern="1200" baseline="0" dirty="0">
                          <a:solidFill>
                            <a:schemeClr val="dk1"/>
                          </a:solidFill>
                          <a:latin typeface="+mn-lt"/>
                          <a:ea typeface="+mn-ea"/>
                          <a:cs typeface="+mn-cs"/>
                        </a:rPr>
                        <a:t>以单位</a:t>
                      </a:r>
                      <a:r>
                        <a:rPr lang="en-US" altLang="zh-CN" sz="1600" b="0" i="0" u="none" strike="noStrike" kern="1200" baseline="0" dirty="0">
                          <a:solidFill>
                            <a:schemeClr val="dk1"/>
                          </a:solidFill>
                          <a:latin typeface="+mn-lt"/>
                          <a:ea typeface="+mn-ea"/>
                          <a:cs typeface="+mn-cs"/>
                        </a:rPr>
                        <a:t>lm·W</a:t>
                      </a:r>
                      <a:r>
                        <a:rPr lang="en-US" altLang="zh-CN" sz="1600" b="0" i="0" u="none" strike="noStrike" kern="1200" baseline="30000" dirty="0">
                          <a:solidFill>
                            <a:schemeClr val="dk1"/>
                          </a:solidFill>
                          <a:latin typeface="+mn-lt"/>
                          <a:ea typeface="+mn-ea"/>
                          <a:cs typeface="+mn-cs"/>
                        </a:rPr>
                        <a:t>-1</a:t>
                      </a:r>
                      <a:r>
                        <a:rPr lang="zh-CN" altLang="en-US" sz="1600" b="0" i="0" u="none" strike="noStrike" kern="1200" baseline="0" dirty="0">
                          <a:solidFill>
                            <a:schemeClr val="dk1"/>
                          </a:solidFill>
                          <a:latin typeface="+mn-lt"/>
                          <a:ea typeface="+mn-ea"/>
                          <a:cs typeface="+mn-cs"/>
                        </a:rPr>
                        <a:t>即</a:t>
                      </a:r>
                      <a:r>
                        <a:rPr lang="en-US" altLang="zh-CN" sz="1600" b="0" i="0" u="none" strike="noStrike" kern="1200" baseline="0" dirty="0">
                          <a:solidFill>
                            <a:schemeClr val="dk1"/>
                          </a:solidFill>
                          <a:latin typeface="+mn-lt"/>
                          <a:ea typeface="+mn-ea"/>
                          <a:cs typeface="+mn-cs"/>
                        </a:rPr>
                        <a:t>cd·sr·W</a:t>
                      </a:r>
                      <a:r>
                        <a:rPr lang="en-US" altLang="zh-CN" sz="1600" b="0" i="0" u="none" strike="noStrike" kern="1200" baseline="30000" dirty="0">
                          <a:solidFill>
                            <a:schemeClr val="dk1"/>
                          </a:solidFill>
                          <a:latin typeface="+mn-lt"/>
                          <a:ea typeface="+mn-ea"/>
                          <a:cs typeface="+mn-cs"/>
                        </a:rPr>
                        <a:t>-1</a:t>
                      </a:r>
                      <a:r>
                        <a:rPr lang="zh-CN" altLang="en-US" sz="1600" b="0" i="0" u="none" strike="noStrike" kern="1200" baseline="0" dirty="0">
                          <a:solidFill>
                            <a:schemeClr val="dk1"/>
                          </a:solidFill>
                          <a:latin typeface="+mn-lt"/>
                          <a:ea typeface="+mn-ea"/>
                          <a:cs typeface="+mn-cs"/>
                        </a:rPr>
                        <a:t>或</a:t>
                      </a:r>
                      <a:r>
                        <a:rPr lang="en-US" altLang="zh-CN" sz="1600" b="0" i="0" u="none" strike="noStrike" kern="1200" baseline="0" dirty="0">
                          <a:solidFill>
                            <a:schemeClr val="dk1"/>
                          </a:solidFill>
                          <a:latin typeface="+mn-lt"/>
                          <a:ea typeface="+mn-ea"/>
                          <a:cs typeface="+mn-cs"/>
                        </a:rPr>
                        <a:t>cd·sr·kg</a:t>
                      </a:r>
                      <a:r>
                        <a:rPr lang="en-US" altLang="zh-CN" sz="1600" b="0" i="0" u="none" strike="noStrike" kern="1200" baseline="30000" dirty="0">
                          <a:solidFill>
                            <a:schemeClr val="dk1"/>
                          </a:solidFill>
                          <a:latin typeface="+mn-lt"/>
                          <a:ea typeface="+mn-ea"/>
                          <a:cs typeface="+mn-cs"/>
                        </a:rPr>
                        <a:t>-1</a:t>
                      </a:r>
                      <a:r>
                        <a:rPr lang="en-US" altLang="zh-CN" sz="1600" b="0" i="0" u="none" strike="noStrike" kern="1200" baseline="0" dirty="0">
                          <a:solidFill>
                            <a:schemeClr val="dk1"/>
                          </a:solidFill>
                          <a:latin typeface="+mn-lt"/>
                          <a:ea typeface="+mn-ea"/>
                          <a:cs typeface="+mn-cs"/>
                        </a:rPr>
                        <a:t>·m</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·s</a:t>
                      </a:r>
                      <a:r>
                        <a:rPr lang="en-US" altLang="zh-CN" sz="1600" b="0" i="0" u="none" strike="noStrike" kern="1200" baseline="30000" dirty="0">
                          <a:solidFill>
                            <a:schemeClr val="dk1"/>
                          </a:solidFill>
                          <a:latin typeface="+mn-lt"/>
                          <a:ea typeface="+mn-ea"/>
                          <a:cs typeface="+mn-cs"/>
                        </a:rPr>
                        <a:t>3</a:t>
                      </a:r>
                      <a:r>
                        <a:rPr lang="zh-CN" altLang="en-US" sz="1600" b="0" i="0" u="none" strike="noStrike" kern="1200" baseline="0" dirty="0">
                          <a:solidFill>
                            <a:schemeClr val="dk1"/>
                          </a:solidFill>
                          <a:latin typeface="+mn-lt"/>
                          <a:ea typeface="+mn-ea"/>
                          <a:cs typeface="+mn-cs"/>
                        </a:rPr>
                        <a:t>表示时，将其固定数值取为</a:t>
                      </a:r>
                      <a:r>
                        <a:rPr lang="en-US" altLang="zh-CN" sz="1600" b="0" i="0" u="none" strike="noStrike" kern="1200" baseline="0" dirty="0">
                          <a:solidFill>
                            <a:schemeClr val="dk1"/>
                          </a:solidFill>
                          <a:latin typeface="+mn-lt"/>
                          <a:ea typeface="+mn-ea"/>
                          <a:cs typeface="+mn-cs"/>
                        </a:rPr>
                        <a:t>683 </a:t>
                      </a:r>
                      <a:r>
                        <a:rPr lang="zh-CN" altLang="en-US" sz="1600" b="0" i="0" u="none" strike="noStrike" kern="1200" baseline="0" dirty="0">
                          <a:solidFill>
                            <a:schemeClr val="dk1"/>
                          </a:solidFill>
                          <a:latin typeface="+mn-lt"/>
                          <a:ea typeface="+mn-ea"/>
                          <a:cs typeface="+mn-cs"/>
                        </a:rPr>
                        <a:t>来定义坎德拉，其中千克、米、秒分别用</a:t>
                      </a:r>
                      <a:r>
                        <a:rPr lang="en-US" altLang="zh-CN" sz="1600" b="0" i="0" u="none" strike="noStrike" kern="1200" baseline="0" dirty="0">
                          <a:solidFill>
                            <a:schemeClr val="dk1"/>
                          </a:solidFill>
                          <a:latin typeface="+mn-lt"/>
                          <a:ea typeface="+mn-ea"/>
                          <a:cs typeface="+mn-cs"/>
                        </a:rPr>
                        <a:t>h</a:t>
                      </a:r>
                      <a:r>
                        <a:rPr lang="zh-CN" altLang="en-US" sz="1600" b="0" i="0" u="none" strike="noStrike" kern="1200" baseline="0" dirty="0">
                          <a:solidFill>
                            <a:schemeClr val="dk1"/>
                          </a:solidFill>
                          <a:latin typeface="+mn-lt"/>
                          <a:ea typeface="+mn-ea"/>
                          <a:cs typeface="+mn-cs"/>
                        </a:rPr>
                        <a:t>、</a:t>
                      </a:r>
                      <a:r>
                        <a:rPr lang="en-US" altLang="zh-CN" sz="1600" b="0" i="0" u="none" strike="noStrike" kern="1200" baseline="0" dirty="0">
                          <a:solidFill>
                            <a:schemeClr val="dk1"/>
                          </a:solidFill>
                          <a:latin typeface="+mn-lt"/>
                          <a:ea typeface="+mn-ea"/>
                          <a:cs typeface="+mn-cs"/>
                        </a:rPr>
                        <a:t>c </a:t>
                      </a:r>
                      <a:r>
                        <a:rPr lang="zh-CN" altLang="en-US" sz="1600" b="0" i="0" u="none" strike="noStrike" kern="1200" baseline="0" dirty="0">
                          <a:solidFill>
                            <a:schemeClr val="dk1"/>
                          </a:solidFill>
                          <a:latin typeface="+mn-lt"/>
                          <a:ea typeface="+mn-ea"/>
                          <a:cs typeface="+mn-cs"/>
                        </a:rPr>
                        <a:t>和</a:t>
                      </a:r>
                      <a:r>
                        <a:rPr lang="en-US" altLang="zh-CN" sz="1600" b="0" i="0" u="none" strike="noStrike" kern="1200" baseline="0" dirty="0" err="1">
                          <a:solidFill>
                            <a:schemeClr val="dk1"/>
                          </a:solidFill>
                          <a:latin typeface="+mn-lt"/>
                          <a:ea typeface="+mn-ea"/>
                          <a:cs typeface="+mn-cs"/>
                        </a:rPr>
                        <a:t>Δν</a:t>
                      </a:r>
                      <a:r>
                        <a:rPr lang="en-US" altLang="zh-CN" sz="1600" b="0" i="0" u="none" strike="noStrike" kern="1200" baseline="0" dirty="0">
                          <a:solidFill>
                            <a:schemeClr val="dk1"/>
                          </a:solidFill>
                          <a:latin typeface="+mn-lt"/>
                          <a:ea typeface="+mn-ea"/>
                          <a:cs typeface="+mn-cs"/>
                        </a:rPr>
                        <a:t>( Cs) </a:t>
                      </a:r>
                      <a:r>
                        <a:rPr lang="zh-CN" altLang="en-US" sz="1600" b="0" i="0" u="none" strike="noStrike" kern="1200" baseline="0" dirty="0">
                          <a:solidFill>
                            <a:schemeClr val="dk1"/>
                          </a:solidFill>
                          <a:latin typeface="+mn-lt"/>
                          <a:ea typeface="+mn-ea"/>
                          <a:cs typeface="+mn-cs"/>
                        </a:rPr>
                        <a:t>定义。</a:t>
                      </a:r>
                      <a:endParaRPr lang="zh-CN" altLang="en-US" sz="1600" dirty="0"/>
                    </a:p>
                  </a:txBody>
                  <a:tcPr/>
                </a:tc>
                <a:tc>
                  <a:txBody>
                    <a:bodyPr/>
                    <a:lstStyle/>
                    <a:p>
                      <a:r>
                        <a:rPr lang="nn-NO" altLang="zh-CN" sz="1600" b="0" i="0" u="none" strike="noStrike" kern="1200" baseline="0" dirty="0">
                          <a:solidFill>
                            <a:schemeClr val="dk1"/>
                          </a:solidFill>
                          <a:latin typeface="+mn-lt"/>
                          <a:ea typeface="+mn-ea"/>
                          <a:cs typeface="+mn-cs"/>
                        </a:rPr>
                        <a:t>1cd = </a:t>
                      </a:r>
                      <a:r>
                        <a:rPr lang="nn-NO" altLang="zh-CN" sz="1600" b="0" i="1" u="none" strike="noStrike" kern="1200" baseline="0" dirty="0">
                          <a:solidFill>
                            <a:schemeClr val="dk1"/>
                          </a:solidFill>
                          <a:latin typeface="+mn-lt"/>
                          <a:ea typeface="+mn-ea"/>
                          <a:cs typeface="+mn-cs"/>
                        </a:rPr>
                        <a:t>( K</a:t>
                      </a:r>
                      <a:r>
                        <a:rPr lang="nn-NO" altLang="zh-CN" sz="1600" b="0" i="1" u="none" strike="noStrike" kern="1200" baseline="-25000" dirty="0">
                          <a:solidFill>
                            <a:schemeClr val="dk1"/>
                          </a:solidFill>
                          <a:latin typeface="+mn-lt"/>
                          <a:ea typeface="+mn-ea"/>
                          <a:cs typeface="+mn-cs"/>
                        </a:rPr>
                        <a:t>cd</a:t>
                      </a:r>
                      <a:r>
                        <a:rPr lang="nn-NO" altLang="zh-CN" sz="1600" b="0" i="1" u="none" strike="noStrike" kern="1200" baseline="0" dirty="0">
                          <a:solidFill>
                            <a:schemeClr val="dk1"/>
                          </a:solidFill>
                          <a:latin typeface="+mn-lt"/>
                          <a:ea typeface="+mn-ea"/>
                          <a:cs typeface="+mn-cs"/>
                        </a:rPr>
                        <a:t> </a:t>
                      </a:r>
                      <a:r>
                        <a:rPr lang="nn-NO" altLang="zh-CN" sz="1600" b="0" i="0" u="none" strike="noStrike" kern="1200" baseline="0" dirty="0">
                          <a:solidFill>
                            <a:schemeClr val="dk1"/>
                          </a:solidFill>
                          <a:latin typeface="+mn-lt"/>
                          <a:ea typeface="+mn-ea"/>
                          <a:cs typeface="+mn-cs"/>
                        </a:rPr>
                        <a:t>/683) kg·m</a:t>
                      </a:r>
                      <a:r>
                        <a:rPr lang="en-US" altLang="zh-CN" sz="1600" b="0" i="0" u="none" strike="noStrike" kern="1200" baseline="30000" dirty="0">
                          <a:solidFill>
                            <a:schemeClr val="dk1"/>
                          </a:solidFill>
                          <a:latin typeface="+mn-lt"/>
                          <a:ea typeface="+mn-ea"/>
                          <a:cs typeface="+mn-cs"/>
                        </a:rPr>
                        <a:t>2</a:t>
                      </a:r>
                      <a:r>
                        <a:rPr lang="nn-NO" altLang="zh-CN" sz="1600" b="0" i="0" u="none" strike="noStrike" kern="1200" baseline="0" dirty="0">
                          <a:solidFill>
                            <a:schemeClr val="dk1"/>
                          </a:solidFill>
                          <a:latin typeface="+mn-lt"/>
                          <a:ea typeface="+mn-ea"/>
                          <a:cs typeface="+mn-cs"/>
                        </a:rPr>
                        <a:t>·</a:t>
                      </a:r>
                      <a:r>
                        <a:rPr lang="en-US" altLang="zh-CN" sz="1600" b="0" i="0" u="none" strike="noStrike" kern="1200" baseline="0" dirty="0">
                          <a:solidFill>
                            <a:schemeClr val="dk1"/>
                          </a:solidFill>
                          <a:latin typeface="+mn-lt"/>
                          <a:ea typeface="+mn-ea"/>
                          <a:cs typeface="+mn-cs"/>
                        </a:rPr>
                        <a:t>s</a:t>
                      </a:r>
                      <a:r>
                        <a:rPr lang="en-US" altLang="zh-CN" sz="1600" b="0" i="0" u="none" strike="noStrike" kern="1200" baseline="30000" dirty="0">
                          <a:solidFill>
                            <a:schemeClr val="dk1"/>
                          </a:solidFill>
                          <a:latin typeface="+mn-lt"/>
                          <a:ea typeface="+mn-ea"/>
                          <a:cs typeface="+mn-cs"/>
                        </a:rPr>
                        <a:t>-3</a:t>
                      </a:r>
                      <a:r>
                        <a:rPr lang="en-US" altLang="zh-CN" sz="1600" b="0" i="0" u="none" strike="noStrike" kern="1200" baseline="0" dirty="0">
                          <a:solidFill>
                            <a:schemeClr val="dk1"/>
                          </a:solidFill>
                          <a:latin typeface="+mn-lt"/>
                          <a:ea typeface="+mn-ea"/>
                          <a:cs typeface="+mn-cs"/>
                        </a:rPr>
                        <a:t>·sr</a:t>
                      </a:r>
                      <a:r>
                        <a:rPr lang="en-US" altLang="zh-CN" sz="1600" b="0" i="0" u="none" strike="noStrike" kern="1200" baseline="30000" dirty="0">
                          <a:solidFill>
                            <a:schemeClr val="dk1"/>
                          </a:solidFill>
                          <a:latin typeface="+mn-lt"/>
                          <a:ea typeface="+mn-ea"/>
                          <a:cs typeface="+mn-cs"/>
                        </a:rPr>
                        <a:t>-1</a:t>
                      </a:r>
                      <a:r>
                        <a:rPr lang="en-US" altLang="zh-CN" sz="1600" b="0" i="0" u="none" strike="noStrike" kern="1200" baseline="0" dirty="0">
                          <a:solidFill>
                            <a:schemeClr val="dk1"/>
                          </a:solidFill>
                          <a:latin typeface="+mn-lt"/>
                          <a:ea typeface="+mn-ea"/>
                          <a:cs typeface="+mn-cs"/>
                        </a:rPr>
                        <a:t>= 2.614 830…×10</a:t>
                      </a:r>
                      <a:r>
                        <a:rPr lang="en-US" altLang="zh-CN" sz="1600" b="0" i="0" u="none" strike="noStrike" kern="1200" baseline="30000" dirty="0">
                          <a:solidFill>
                            <a:schemeClr val="dk1"/>
                          </a:solidFill>
                          <a:latin typeface="+mn-lt"/>
                          <a:ea typeface="+mn-ea"/>
                          <a:cs typeface="+mn-cs"/>
                        </a:rPr>
                        <a:t>10</a:t>
                      </a:r>
                      <a:r>
                        <a:rPr lang="el-GR" altLang="zh-CN" sz="1600" b="0" i="0" u="none" strike="noStrike" kern="1200" baseline="0" dirty="0">
                          <a:solidFill>
                            <a:schemeClr val="dk1"/>
                          </a:solidFill>
                          <a:latin typeface="+mn-lt"/>
                          <a:ea typeface="+mn-ea"/>
                          <a:cs typeface="+mn-cs"/>
                        </a:rPr>
                        <a:t>Δν( </a:t>
                      </a:r>
                      <a:r>
                        <a:rPr lang="en-US" altLang="zh-CN" sz="1600" b="0" i="0" u="none" strike="noStrike" kern="1200" baseline="0" dirty="0">
                          <a:solidFill>
                            <a:schemeClr val="dk1"/>
                          </a:solidFill>
                          <a:latin typeface="+mn-lt"/>
                          <a:ea typeface="+mn-ea"/>
                          <a:cs typeface="+mn-cs"/>
                        </a:rPr>
                        <a:t>Cs) </a:t>
                      </a:r>
                      <a:r>
                        <a:rPr lang="en-US" altLang="zh-CN" sz="1600" b="0" i="0" u="none" strike="noStrike" kern="1200" baseline="30000" dirty="0">
                          <a:solidFill>
                            <a:schemeClr val="dk1"/>
                          </a:solidFill>
                          <a:latin typeface="+mn-lt"/>
                          <a:ea typeface="+mn-ea"/>
                          <a:cs typeface="+mn-cs"/>
                        </a:rPr>
                        <a:t>2</a:t>
                      </a:r>
                      <a:r>
                        <a:rPr lang="en-US" altLang="zh-CN" sz="1600" b="0" i="0" u="none" strike="noStrike" kern="1200" baseline="0" dirty="0">
                          <a:solidFill>
                            <a:schemeClr val="dk1"/>
                          </a:solidFill>
                          <a:latin typeface="+mn-lt"/>
                          <a:ea typeface="+mn-ea"/>
                          <a:cs typeface="+mn-cs"/>
                        </a:rPr>
                        <a:t>h </a:t>
                      </a:r>
                      <a:r>
                        <a:rPr lang="en-US" altLang="zh-CN" sz="1600" b="0" i="1" u="none" strike="noStrike" kern="1200" baseline="0" dirty="0" err="1">
                          <a:solidFill>
                            <a:schemeClr val="dk1"/>
                          </a:solidFill>
                          <a:latin typeface="+mn-lt"/>
                          <a:ea typeface="+mn-ea"/>
                          <a:cs typeface="+mn-cs"/>
                        </a:rPr>
                        <a:t>K</a:t>
                      </a:r>
                      <a:r>
                        <a:rPr lang="en-US" altLang="zh-CN" sz="1600" b="0" i="1" u="none" strike="noStrike" kern="1200" baseline="-25000" dirty="0" err="1">
                          <a:solidFill>
                            <a:schemeClr val="dk1"/>
                          </a:solidFill>
                          <a:latin typeface="+mn-lt"/>
                          <a:ea typeface="+mn-ea"/>
                          <a:cs typeface="+mn-cs"/>
                        </a:rPr>
                        <a:t>cd</a:t>
                      </a:r>
                      <a:endParaRPr lang="zh-CN" altLang="en-US" sz="1600" i="1" dirty="0"/>
                    </a:p>
                  </a:txBody>
                  <a:tcPr/>
                </a:tc>
                <a:extLst>
                  <a:ext uri="{0D108BD9-81ED-4DB2-BD59-A6C34878D82A}">
                    <a16:rowId xmlns:a16="http://schemas.microsoft.com/office/drawing/2014/main" val="2264452057"/>
                  </a:ext>
                </a:extLst>
              </a:tr>
            </a:tbl>
          </a:graphicData>
        </a:graphic>
      </p:graphicFrame>
      <p:pic>
        <p:nvPicPr>
          <p:cNvPr id="2" name="图片 1">
            <a:extLst>
              <a:ext uri="{FF2B5EF4-FFF2-40B4-BE49-F238E27FC236}">
                <a16:creationId xmlns:a16="http://schemas.microsoft.com/office/drawing/2014/main" id="{E8F2A27C-BB20-4FE1-89BA-DD4E5E3E8152}"/>
              </a:ext>
            </a:extLst>
          </p:cNvPr>
          <p:cNvPicPr>
            <a:picLocks noChangeAspect="1"/>
          </p:cNvPicPr>
          <p:nvPr/>
        </p:nvPicPr>
        <p:blipFill>
          <a:blip r:embed="rId2"/>
          <a:stretch>
            <a:fillRect/>
          </a:stretch>
        </p:blipFill>
        <p:spPr>
          <a:xfrm>
            <a:off x="8364252" y="3753036"/>
            <a:ext cx="3672408" cy="600075"/>
          </a:xfrm>
          <a:prstGeom prst="rect">
            <a:avLst/>
          </a:prstGeom>
        </p:spPr>
      </p:pic>
    </p:spTree>
    <p:extLst>
      <p:ext uri="{BB962C8B-B14F-4D97-AF65-F5344CB8AC3E}">
        <p14:creationId xmlns:p14="http://schemas.microsoft.com/office/powerpoint/2010/main" val="293831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551384" y="1685678"/>
            <a:ext cx="5617319"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Bef>
                <a:spcPts val="0"/>
              </a:spcBef>
              <a:spcAft>
                <a:spcPts val="0"/>
              </a:spcAft>
              <a:buFont typeface="Wingdings" panose="05000000000000000000" pitchFamily="2" charset="2"/>
              <a:buChar char="n"/>
            </a:pPr>
            <a:r>
              <a:rPr lang="zh-CN" altLang="en-US" sz="2400" b="1" dirty="0">
                <a:solidFill>
                  <a:srgbClr val="004098"/>
                </a:solidFill>
              </a:rPr>
              <a:t> 基本功能</a:t>
            </a:r>
            <a:endParaRPr lang="en-US" altLang="zh-CN" sz="2400" b="1" dirty="0">
              <a:solidFill>
                <a:srgbClr val="004098"/>
              </a:solidFill>
            </a:endParaRPr>
          </a:p>
          <a:p>
            <a:pPr marL="914400" lvl="1" indent="-457200" fontAlgn="auto">
              <a:lnSpc>
                <a:spcPct val="150000"/>
              </a:lnSpc>
              <a:spcBef>
                <a:spcPts val="0"/>
              </a:spcBef>
              <a:spcAft>
                <a:spcPts val="0"/>
              </a:spcAft>
              <a:buFont typeface="+mj-lt"/>
              <a:buAutoNum type="arabicPeriod"/>
            </a:pPr>
            <a:r>
              <a:rPr lang="zh-CN" altLang="en-US" sz="2000" b="1" dirty="0">
                <a:solidFill>
                  <a:srgbClr val="004098"/>
                </a:solidFill>
              </a:rPr>
              <a:t>给出测量示值</a:t>
            </a:r>
            <a:endParaRPr lang="en-US" altLang="zh-CN" sz="2000" b="1" dirty="0">
              <a:solidFill>
                <a:srgbClr val="004098"/>
              </a:solidFill>
            </a:endParaRPr>
          </a:p>
          <a:p>
            <a:pPr marL="914400" lvl="1" indent="-457200" fontAlgn="auto">
              <a:lnSpc>
                <a:spcPct val="150000"/>
              </a:lnSpc>
              <a:spcBef>
                <a:spcPts val="0"/>
              </a:spcBef>
              <a:spcAft>
                <a:spcPts val="0"/>
              </a:spcAft>
              <a:buFont typeface="+mj-lt"/>
              <a:buAutoNum type="arabicPeriod"/>
            </a:pPr>
            <a:r>
              <a:rPr lang="zh-CN" altLang="en-US" sz="2000" b="1" dirty="0">
                <a:solidFill>
                  <a:srgbClr val="004098"/>
                </a:solidFill>
              </a:rPr>
              <a:t>提供参考基准与被测量相比较</a:t>
            </a:r>
            <a:endParaRPr lang="en-US" altLang="zh-CN" sz="2000" b="1" dirty="0">
              <a:solidFill>
                <a:srgbClr val="004098"/>
              </a:solidFill>
            </a:endParaRPr>
          </a:p>
          <a:p>
            <a:pPr lvl="2" fontAlgn="auto">
              <a:lnSpc>
                <a:spcPct val="150000"/>
              </a:lnSpc>
              <a:spcBef>
                <a:spcPts val="0"/>
              </a:spcBef>
              <a:spcAft>
                <a:spcPts val="0"/>
              </a:spcAft>
              <a:buFont typeface="Wingdings" panose="05000000000000000000" pitchFamily="2" charset="2"/>
              <a:buChar char="Ø"/>
            </a:pPr>
            <a:r>
              <a:rPr lang="zh-CN" altLang="en-US" b="1" dirty="0">
                <a:solidFill>
                  <a:srgbClr val="004098"/>
                </a:solidFill>
              </a:rPr>
              <a:t>模拟仪表：用标准量标定过的刻度</a:t>
            </a:r>
            <a:endParaRPr lang="en-US" altLang="zh-CN" b="1" dirty="0">
              <a:solidFill>
                <a:srgbClr val="004098"/>
              </a:solidFill>
            </a:endParaRPr>
          </a:p>
          <a:p>
            <a:pPr lvl="2" fontAlgn="auto">
              <a:lnSpc>
                <a:spcPct val="150000"/>
              </a:lnSpc>
              <a:spcBef>
                <a:spcPts val="0"/>
              </a:spcBef>
              <a:spcAft>
                <a:spcPts val="0"/>
              </a:spcAft>
              <a:buFont typeface="Wingdings" panose="05000000000000000000" pitchFamily="2" charset="2"/>
              <a:buChar char="Ø"/>
            </a:pPr>
            <a:r>
              <a:rPr lang="zh-CN" altLang="en-US" b="1" dirty="0">
                <a:solidFill>
                  <a:srgbClr val="004098"/>
                </a:solidFill>
              </a:rPr>
              <a:t>数字仪表：最常见的参考基准</a:t>
            </a:r>
            <a:endParaRPr lang="en-US" altLang="zh-CN" b="1" dirty="0">
              <a:solidFill>
                <a:srgbClr val="004098"/>
              </a:solidFill>
            </a:endParaRPr>
          </a:p>
          <a:p>
            <a:pPr marL="1714500" lvl="3" indent="-342900" fontAlgn="auto">
              <a:lnSpc>
                <a:spcPct val="150000"/>
              </a:lnSpc>
              <a:spcBef>
                <a:spcPts val="0"/>
              </a:spcBef>
              <a:spcAft>
                <a:spcPts val="0"/>
              </a:spcAft>
              <a:buFont typeface="+mj-ea"/>
              <a:buAutoNum type="circleNumDbPlain"/>
            </a:pPr>
            <a:r>
              <a:rPr lang="zh-CN" altLang="en-US" b="1" dirty="0">
                <a:solidFill>
                  <a:srgbClr val="004098"/>
                </a:solidFill>
              </a:rPr>
              <a:t>测量电压电流：参考电压</a:t>
            </a:r>
            <a:endParaRPr lang="en-US" altLang="zh-CN" b="1" dirty="0">
              <a:solidFill>
                <a:srgbClr val="004098"/>
              </a:solidFill>
            </a:endParaRPr>
          </a:p>
          <a:p>
            <a:pPr marL="1714500" lvl="3" indent="-342900" fontAlgn="auto">
              <a:lnSpc>
                <a:spcPct val="150000"/>
              </a:lnSpc>
              <a:spcBef>
                <a:spcPts val="0"/>
              </a:spcBef>
              <a:spcAft>
                <a:spcPts val="0"/>
              </a:spcAft>
              <a:buFont typeface="+mj-ea"/>
              <a:buAutoNum type="circleNumDbPlain"/>
            </a:pPr>
            <a:r>
              <a:rPr lang="zh-CN" altLang="en-US" b="1" dirty="0">
                <a:solidFill>
                  <a:srgbClr val="004098"/>
                </a:solidFill>
              </a:rPr>
              <a:t>测量电阻：标准电阻</a:t>
            </a:r>
            <a:endParaRPr lang="en-US" altLang="zh-CN" b="1" dirty="0">
              <a:solidFill>
                <a:srgbClr val="004098"/>
              </a:solidFill>
            </a:endParaRPr>
          </a:p>
          <a:p>
            <a:pPr marL="1714500" lvl="3" indent="-342900" fontAlgn="auto">
              <a:lnSpc>
                <a:spcPct val="150000"/>
              </a:lnSpc>
              <a:spcBef>
                <a:spcPts val="0"/>
              </a:spcBef>
              <a:spcAft>
                <a:spcPts val="0"/>
              </a:spcAft>
              <a:buFont typeface="+mj-ea"/>
              <a:buAutoNum type="circleNumDbPlain"/>
            </a:pPr>
            <a:r>
              <a:rPr lang="zh-CN" altLang="en-US" b="1" dirty="0">
                <a:solidFill>
                  <a:srgbClr val="004098"/>
                </a:solidFill>
              </a:rPr>
              <a:t>测量电容：标准电容</a:t>
            </a:r>
            <a:endParaRPr lang="en-US" altLang="zh-CN" b="1" dirty="0">
              <a:solidFill>
                <a:srgbClr val="004098"/>
              </a:solidFill>
            </a:endParaRPr>
          </a:p>
        </p:txBody>
      </p:sp>
      <p:sp>
        <p:nvSpPr>
          <p:cNvPr id="4" name="标题 2"/>
          <p:cNvSpPr txBox="1">
            <a:spLocks/>
          </p:cNvSpPr>
          <p:nvPr/>
        </p:nvSpPr>
        <p:spPr>
          <a:xfrm>
            <a:off x="658701" y="975600"/>
            <a:ext cx="11162884"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r>
              <a:rPr lang="zh-CN" altLang="en-US" dirty="0"/>
              <a:t>测量要素之测量仪器</a:t>
            </a:r>
          </a:p>
        </p:txBody>
      </p:sp>
      <p:sp>
        <p:nvSpPr>
          <p:cNvPr id="5" name="文本框 4"/>
          <p:cNvSpPr txBox="1"/>
          <p:nvPr/>
        </p:nvSpPr>
        <p:spPr>
          <a:xfrm>
            <a:off x="6078152" y="1621977"/>
            <a:ext cx="2037737" cy="646331"/>
          </a:xfrm>
          <a:prstGeom prst="rect">
            <a:avLst/>
          </a:prstGeom>
          <a:noFill/>
        </p:spPr>
        <p:txBody>
          <a:bodyPr wrap="none" rtlCol="0">
            <a:spAutoFit/>
          </a:bodyPr>
          <a:lstStyle/>
          <a:p>
            <a:pPr fontAlgn="auto">
              <a:lnSpc>
                <a:spcPct val="150000"/>
              </a:lnSpc>
              <a:spcAft>
                <a:spcPts val="0"/>
              </a:spcAft>
              <a:buFont typeface="Wingdings" panose="05000000000000000000" pitchFamily="2" charset="2"/>
              <a:buChar char="n"/>
            </a:pPr>
            <a:r>
              <a:rPr lang="zh-CN" altLang="en-US" sz="2400" dirty="0"/>
              <a:t> 基本要求？</a:t>
            </a:r>
            <a:endParaRPr lang="en-US" altLang="zh-CN" sz="2400" dirty="0"/>
          </a:p>
        </p:txBody>
      </p:sp>
      <p:sp>
        <p:nvSpPr>
          <p:cNvPr id="6" name="文本框 5"/>
          <p:cNvSpPr txBox="1"/>
          <p:nvPr/>
        </p:nvSpPr>
        <p:spPr>
          <a:xfrm>
            <a:off x="1091444" y="5409220"/>
            <a:ext cx="4218713" cy="769441"/>
          </a:xfrm>
          <a:prstGeom prst="rect">
            <a:avLst/>
          </a:prstGeom>
          <a:noFill/>
        </p:spPr>
        <p:txBody>
          <a:bodyPr wrap="square" rtlCol="0">
            <a:spAutoFit/>
          </a:bodyPr>
          <a:lstStyle/>
          <a:p>
            <a:r>
              <a:rPr lang="zh-CN" altLang="en-US" sz="2200" dirty="0">
                <a:solidFill>
                  <a:srgbClr val="FF0000"/>
                </a:solidFill>
              </a:rPr>
              <a:t>参考基准的准确程度直接决定</a:t>
            </a:r>
            <a:endParaRPr lang="en-US" altLang="zh-CN" sz="2200" dirty="0">
              <a:solidFill>
                <a:srgbClr val="FF0000"/>
              </a:solidFill>
            </a:endParaRPr>
          </a:p>
          <a:p>
            <a:r>
              <a:rPr lang="zh-CN" altLang="en-US" sz="2200" dirty="0">
                <a:solidFill>
                  <a:srgbClr val="FF0000"/>
                </a:solidFill>
              </a:rPr>
              <a:t>测量结果准确度的上限！</a:t>
            </a:r>
          </a:p>
        </p:txBody>
      </p:sp>
      <p:sp>
        <p:nvSpPr>
          <p:cNvPr id="8" name="文本框 7"/>
          <p:cNvSpPr txBox="1"/>
          <p:nvPr/>
        </p:nvSpPr>
        <p:spPr>
          <a:xfrm>
            <a:off x="6064543" y="2132856"/>
            <a:ext cx="5432058" cy="1879232"/>
          </a:xfrm>
          <a:prstGeom prst="rect">
            <a:avLst/>
          </a:prstGeom>
          <a:noFill/>
        </p:spPr>
        <p:txBody>
          <a:bodyPr wrap="square" rtlCol="0">
            <a:spAutoFit/>
          </a:bodyPr>
          <a:lstStyle/>
          <a:p>
            <a:pPr marL="914400" lvl="1" indent="-457200" fontAlgn="auto">
              <a:lnSpc>
                <a:spcPct val="150000"/>
              </a:lnSpc>
              <a:spcAft>
                <a:spcPts val="0"/>
              </a:spcAft>
              <a:buFont typeface="+mj-lt"/>
              <a:buAutoNum type="arabicPeriod"/>
            </a:pPr>
            <a:r>
              <a:rPr lang="zh-CN" altLang="en-US" sz="2000" dirty="0"/>
              <a:t>准确：误差小</a:t>
            </a:r>
            <a:endParaRPr lang="en-US" altLang="zh-CN" sz="2000" dirty="0"/>
          </a:p>
          <a:p>
            <a:pPr marL="914400" lvl="1" indent="-457200" fontAlgn="auto">
              <a:lnSpc>
                <a:spcPct val="150000"/>
              </a:lnSpc>
              <a:spcAft>
                <a:spcPts val="0"/>
              </a:spcAft>
              <a:buFont typeface="+mj-lt"/>
              <a:buAutoNum type="arabicPeriod"/>
            </a:pPr>
            <a:r>
              <a:rPr lang="zh-CN" altLang="en-US" sz="2000" dirty="0"/>
              <a:t>精密：不确定度小（分散性小）</a:t>
            </a:r>
            <a:endParaRPr lang="en-US" altLang="zh-CN" sz="2000" dirty="0"/>
          </a:p>
          <a:p>
            <a:pPr marL="914400" lvl="1" indent="-457200" fontAlgn="auto">
              <a:lnSpc>
                <a:spcPct val="150000"/>
              </a:lnSpc>
              <a:spcAft>
                <a:spcPts val="0"/>
              </a:spcAft>
              <a:buFont typeface="+mj-lt"/>
              <a:buAutoNum type="arabicPeriod"/>
            </a:pPr>
            <a:r>
              <a:rPr lang="zh-CN" altLang="en-US" sz="2000" dirty="0"/>
              <a:t>可靠：可等精度重复</a:t>
            </a:r>
            <a:endParaRPr lang="en-US" altLang="zh-CN" sz="2000" dirty="0"/>
          </a:p>
          <a:p>
            <a:pPr marL="914400" lvl="1" indent="-457200" fontAlgn="auto">
              <a:lnSpc>
                <a:spcPct val="150000"/>
              </a:lnSpc>
              <a:spcAft>
                <a:spcPts val="0"/>
              </a:spcAft>
              <a:buFont typeface="+mj-lt"/>
              <a:buAutoNum type="arabicPeriod"/>
            </a:pPr>
            <a:r>
              <a:rPr lang="zh-CN" altLang="en-US" sz="2000" dirty="0"/>
              <a:t>灵敏：？</a:t>
            </a:r>
            <a:endParaRPr lang="zh-CN" altLang="en-US" dirty="0"/>
          </a:p>
        </p:txBody>
      </p:sp>
      <p:sp>
        <p:nvSpPr>
          <p:cNvPr id="2" name="文本框 1">
            <a:extLst>
              <a:ext uri="{FF2B5EF4-FFF2-40B4-BE49-F238E27FC236}">
                <a16:creationId xmlns:a16="http://schemas.microsoft.com/office/drawing/2014/main" id="{35AF35AE-F5A3-4DE8-6400-C342C836CB8F}"/>
              </a:ext>
            </a:extLst>
          </p:cNvPr>
          <p:cNvSpPr txBox="1"/>
          <p:nvPr/>
        </p:nvSpPr>
        <p:spPr>
          <a:xfrm>
            <a:off x="6255080" y="4353728"/>
            <a:ext cx="5432058" cy="955903"/>
          </a:xfrm>
          <a:prstGeom prst="rect">
            <a:avLst/>
          </a:prstGeom>
          <a:noFill/>
        </p:spPr>
        <p:txBody>
          <a:bodyPr wrap="square" rtlCol="0">
            <a:spAutoFit/>
          </a:bodyPr>
          <a:lstStyle/>
          <a:p>
            <a:pPr lvl="1" fontAlgn="auto">
              <a:lnSpc>
                <a:spcPct val="150000"/>
              </a:lnSpc>
              <a:spcAft>
                <a:spcPts val="0"/>
              </a:spcAft>
            </a:pPr>
            <a:r>
              <a:rPr lang="zh-CN" altLang="en-US" sz="2000" dirty="0"/>
              <a:t>输出的变化量除以输入的变化量，表征测量系统对输入信号变化的一种反应能力。</a:t>
            </a:r>
            <a:endParaRPr lang="zh-CN" altLang="en-US" dirty="0"/>
          </a:p>
        </p:txBody>
      </p:sp>
      <p:graphicFrame>
        <p:nvGraphicFramePr>
          <p:cNvPr id="7" name="Object 10">
            <a:extLst>
              <a:ext uri="{FF2B5EF4-FFF2-40B4-BE49-F238E27FC236}">
                <a16:creationId xmlns:a16="http://schemas.microsoft.com/office/drawing/2014/main" id="{C98D15B5-06BE-86E9-C902-906114569EB6}"/>
              </a:ext>
            </a:extLst>
          </p:cNvPr>
          <p:cNvGraphicFramePr>
            <a:graphicFrameLocks noChangeAspect="1"/>
          </p:cNvGraphicFramePr>
          <p:nvPr>
            <p:extLst>
              <p:ext uri="{D42A27DB-BD31-4B8C-83A1-F6EECF244321}">
                <p14:modId xmlns:p14="http://schemas.microsoft.com/office/powerpoint/2010/main" val="3758970883"/>
              </p:ext>
            </p:extLst>
          </p:nvPr>
        </p:nvGraphicFramePr>
        <p:xfrm>
          <a:off x="8400256" y="812866"/>
          <a:ext cx="1475917" cy="1477468"/>
        </p:xfrm>
        <a:graphic>
          <a:graphicData uri="http://schemas.openxmlformats.org/presentationml/2006/ole">
            <mc:AlternateContent xmlns:mc="http://schemas.openxmlformats.org/markup-compatibility/2006">
              <mc:Choice xmlns:v="urn:schemas-microsoft-com:vml" Requires="v">
                <p:oleObj name="Visio" r:id="rId2" imgW="2013255" imgH="2014379" progId="Visio.Drawing.6">
                  <p:embed/>
                </p:oleObj>
              </mc:Choice>
              <mc:Fallback>
                <p:oleObj name="Visio" r:id="rId2" imgW="2013255" imgH="2014379" progId="Visio.Drawing.6">
                  <p:embed/>
                  <p:pic>
                    <p:nvPicPr>
                      <p:cNvPr id="19461" name="Object 10">
                        <a:extLst>
                          <a:ext uri="{FF2B5EF4-FFF2-40B4-BE49-F238E27FC236}">
                            <a16:creationId xmlns:a16="http://schemas.microsoft.com/office/drawing/2014/main" id="{FCEACCC2-5984-0C48-EC75-8F1E754FD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56" y="812866"/>
                        <a:ext cx="1475917" cy="1477468"/>
                      </a:xfrm>
                      <a:prstGeom prst="rect">
                        <a:avLst/>
                      </a:prstGeom>
                      <a:noFill/>
                      <a:ln>
                        <a:noFill/>
                      </a:ln>
                      <a:effectLst/>
                    </p:spPr>
                  </p:pic>
                </p:oleObj>
              </mc:Fallback>
            </mc:AlternateContent>
          </a:graphicData>
        </a:graphic>
      </p:graphicFrame>
      <p:graphicFrame>
        <p:nvGraphicFramePr>
          <p:cNvPr id="9" name="Object 12">
            <a:extLst>
              <a:ext uri="{FF2B5EF4-FFF2-40B4-BE49-F238E27FC236}">
                <a16:creationId xmlns:a16="http://schemas.microsoft.com/office/drawing/2014/main" id="{0DA300B3-7AAA-A8E2-9503-D544E7CCBC7C}"/>
              </a:ext>
            </a:extLst>
          </p:cNvPr>
          <p:cNvGraphicFramePr>
            <a:graphicFrameLocks noChangeAspect="1"/>
          </p:cNvGraphicFramePr>
          <p:nvPr>
            <p:extLst>
              <p:ext uri="{D42A27DB-BD31-4B8C-83A1-F6EECF244321}">
                <p14:modId xmlns:p14="http://schemas.microsoft.com/office/powerpoint/2010/main" val="3712555967"/>
              </p:ext>
            </p:extLst>
          </p:nvPr>
        </p:nvGraphicFramePr>
        <p:xfrm>
          <a:off x="10212839" y="812866"/>
          <a:ext cx="1476164" cy="1477468"/>
        </p:xfrm>
        <a:graphic>
          <a:graphicData uri="http://schemas.openxmlformats.org/presentationml/2006/ole">
            <mc:AlternateContent xmlns:mc="http://schemas.openxmlformats.org/markup-compatibility/2006">
              <mc:Choice xmlns:v="urn:schemas-microsoft-com:vml" Requires="v">
                <p:oleObj name="Visio" r:id="rId4" imgW="2013255" imgH="2014379" progId="Visio.Drawing.6">
                  <p:embed/>
                </p:oleObj>
              </mc:Choice>
              <mc:Fallback>
                <p:oleObj name="Visio" r:id="rId4" imgW="2013255" imgH="2014379" progId="Visio.Drawing.6">
                  <p:embed/>
                  <p:pic>
                    <p:nvPicPr>
                      <p:cNvPr id="19463" name="Object 12">
                        <a:extLst>
                          <a:ext uri="{FF2B5EF4-FFF2-40B4-BE49-F238E27FC236}">
                            <a16:creationId xmlns:a16="http://schemas.microsoft.com/office/drawing/2014/main" id="{7789A01D-C69A-5BE6-34E1-BA88F3E83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2839" y="812866"/>
                        <a:ext cx="1476164" cy="147746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4923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816080" y="3645024"/>
            <a:ext cx="4897493" cy="2782132"/>
          </a:xfrm>
        </p:spPr>
        <p:txBody>
          <a:bodyPr/>
          <a:lstStyle/>
          <a:p>
            <a:pPr marL="0" indent="0">
              <a:buNone/>
            </a:pPr>
            <a:endParaRPr lang="en-US" altLang="zh-CN" dirty="0"/>
          </a:p>
          <a:p>
            <a:pPr marL="0" indent="0">
              <a:buNone/>
            </a:pPr>
            <a:r>
              <a:rPr lang="zh-CN" altLang="en-US" dirty="0"/>
              <a:t>思考题：</a:t>
            </a:r>
            <a:endParaRPr lang="en-US" altLang="zh-CN" dirty="0"/>
          </a:p>
          <a:p>
            <a:pPr marL="0" indent="0">
              <a:buNone/>
            </a:pPr>
            <a:r>
              <a:rPr lang="en-US" altLang="zh-CN" dirty="0"/>
              <a:t>Q1</a:t>
            </a:r>
            <a:r>
              <a:rPr lang="zh-CN" altLang="en-US" dirty="0"/>
              <a:t>：理解直接测量的本质是什么？</a:t>
            </a:r>
            <a:endParaRPr lang="en-US" altLang="zh-CN" dirty="0"/>
          </a:p>
          <a:p>
            <a:pPr marL="0" indent="0">
              <a:buNone/>
            </a:pPr>
            <a:r>
              <a:rPr lang="en-US" altLang="zh-CN" dirty="0"/>
              <a:t>Q2:  </a:t>
            </a:r>
            <a:r>
              <a:rPr lang="zh-CN" altLang="en-US" dirty="0"/>
              <a:t>理解测量仪器必须具备的基本功能？</a:t>
            </a:r>
          </a:p>
        </p:txBody>
      </p:sp>
      <p:sp>
        <p:nvSpPr>
          <p:cNvPr id="3" name="标题 2"/>
          <p:cNvSpPr>
            <a:spLocks noGrp="1"/>
          </p:cNvSpPr>
          <p:nvPr>
            <p:ph type="title"/>
          </p:nvPr>
        </p:nvSpPr>
        <p:spPr/>
        <p:txBody>
          <a:bodyPr/>
          <a:lstStyle/>
          <a:p>
            <a:r>
              <a:rPr lang="zh-CN" altLang="en-US" dirty="0"/>
              <a:t>数字化测量系统举例</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2348880"/>
            <a:ext cx="6172200" cy="327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127448" y="5801399"/>
            <a:ext cx="5688632" cy="369332"/>
          </a:xfrm>
          <a:prstGeom prst="rect">
            <a:avLst/>
          </a:prstGeom>
          <a:noFill/>
        </p:spPr>
        <p:txBody>
          <a:bodyPr wrap="square" rtlCol="0">
            <a:spAutoFit/>
          </a:bodyPr>
          <a:lstStyle/>
          <a:p>
            <a:r>
              <a:rPr lang="zh-CN" altLang="en-US" dirty="0"/>
              <a:t>测量系统的模拟前端</a:t>
            </a:r>
            <a:r>
              <a:rPr lang="en-US" altLang="zh-CN" dirty="0"/>
              <a:t>AFE</a:t>
            </a:r>
            <a:r>
              <a:rPr lang="zh-CN" altLang="en-US" dirty="0"/>
              <a:t>（</a:t>
            </a:r>
            <a:r>
              <a:rPr lang="en-US" altLang="zh-CN"/>
              <a:t>Analog Frontier </a:t>
            </a:r>
            <a:r>
              <a:rPr lang="en-US" altLang="zh-CN" dirty="0"/>
              <a:t>End</a:t>
            </a:r>
            <a:r>
              <a:rPr lang="zh-CN" altLang="en-US" dirty="0"/>
              <a:t>）</a:t>
            </a:r>
          </a:p>
        </p:txBody>
      </p:sp>
      <p:sp>
        <p:nvSpPr>
          <p:cNvPr id="6" name="内容占位符 1">
            <a:extLst>
              <a:ext uri="{FF2B5EF4-FFF2-40B4-BE49-F238E27FC236}">
                <a16:creationId xmlns:a16="http://schemas.microsoft.com/office/drawing/2014/main" id="{2833062C-2609-4448-8080-4FFCF7F4368E}"/>
              </a:ext>
            </a:extLst>
          </p:cNvPr>
          <p:cNvSpPr txBox="1">
            <a:spLocks/>
          </p:cNvSpPr>
          <p:nvPr/>
        </p:nvSpPr>
        <p:spPr>
          <a:xfrm>
            <a:off x="6816080" y="5535716"/>
            <a:ext cx="4897493" cy="6933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zh-CN" altLang="en-US" dirty="0">
                <a:solidFill>
                  <a:srgbClr val="FF0000"/>
                </a:solidFill>
              </a:rPr>
              <a:t>给出测量值；提供参考基准与测量值比较</a:t>
            </a:r>
            <a:endParaRPr lang="en-US" altLang="zh-CN" dirty="0">
              <a:solidFill>
                <a:srgbClr val="FF0000"/>
              </a:solidFill>
            </a:endParaRPr>
          </a:p>
          <a:p>
            <a:pPr marL="0" indent="0" fontAlgn="auto">
              <a:spcAft>
                <a:spcPts val="0"/>
              </a:spcAft>
              <a:buFont typeface="Calibri" panose="020F0502020204030204" pitchFamily="34" charset="0"/>
              <a:buNone/>
            </a:pPr>
            <a:endParaRPr lang="zh-CN" altLang="en-US" dirty="0"/>
          </a:p>
        </p:txBody>
      </p:sp>
      <p:sp>
        <p:nvSpPr>
          <p:cNvPr id="7" name="内容占位符 1">
            <a:extLst>
              <a:ext uri="{FF2B5EF4-FFF2-40B4-BE49-F238E27FC236}">
                <a16:creationId xmlns:a16="http://schemas.microsoft.com/office/drawing/2014/main" id="{42B3A0AA-082F-44EE-9E66-FB14CD0B3702}"/>
              </a:ext>
            </a:extLst>
          </p:cNvPr>
          <p:cNvSpPr txBox="1">
            <a:spLocks/>
          </p:cNvSpPr>
          <p:nvPr/>
        </p:nvSpPr>
        <p:spPr>
          <a:xfrm>
            <a:off x="8076220" y="3915320"/>
            <a:ext cx="3168352" cy="6933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zh-CN" altLang="en-US" dirty="0">
                <a:solidFill>
                  <a:srgbClr val="FF0000"/>
                </a:solidFill>
              </a:rPr>
              <a:t>被测量和参考基准相比较</a:t>
            </a:r>
            <a:endParaRPr lang="en-US" altLang="zh-CN" dirty="0">
              <a:solidFill>
                <a:srgbClr val="FF0000"/>
              </a:solidFill>
            </a:endParaRPr>
          </a:p>
          <a:p>
            <a:pPr marL="0" indent="0" fontAlgn="auto">
              <a:spcAft>
                <a:spcPts val="0"/>
              </a:spcAft>
              <a:buFont typeface="Calibri" panose="020F0502020204030204" pitchFamily="34" charset="0"/>
              <a:buNone/>
            </a:pPr>
            <a:endParaRPr lang="zh-CN" altLang="en-US" dirty="0"/>
          </a:p>
        </p:txBody>
      </p:sp>
      <p:sp>
        <p:nvSpPr>
          <p:cNvPr id="8" name="内容占位符 1"/>
          <p:cNvSpPr txBox="1">
            <a:spLocks/>
          </p:cNvSpPr>
          <p:nvPr/>
        </p:nvSpPr>
        <p:spPr>
          <a:xfrm>
            <a:off x="6497615" y="1739044"/>
            <a:ext cx="4897493" cy="17102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en-US" altLang="zh-CN" dirty="0"/>
              <a:t>AD623</a:t>
            </a:r>
            <a:r>
              <a:rPr lang="zh-CN" altLang="en-US" dirty="0"/>
              <a:t>是一款仪表放大器（差分放大器的一种）</a:t>
            </a:r>
            <a:endParaRPr lang="en-US" altLang="zh-CN" dirty="0"/>
          </a:p>
          <a:p>
            <a:pPr fontAlgn="auto">
              <a:spcAft>
                <a:spcPts val="0"/>
              </a:spcAft>
              <a:buFont typeface="Wingdings" panose="05000000000000000000" pitchFamily="2" charset="2"/>
              <a:buChar char="n"/>
            </a:pPr>
            <a:r>
              <a:rPr lang="en-US" altLang="zh-CN" dirty="0"/>
              <a:t>AD7776</a:t>
            </a:r>
            <a:r>
              <a:rPr lang="zh-CN" altLang="en-US" dirty="0"/>
              <a:t>是一款</a:t>
            </a:r>
            <a:r>
              <a:rPr lang="en-US" altLang="zh-CN" dirty="0"/>
              <a:t>ADC</a:t>
            </a:r>
          </a:p>
          <a:p>
            <a:pPr marL="0" indent="0" fontAlgn="auto">
              <a:spcAft>
                <a:spcPts val="0"/>
              </a:spcAft>
              <a:buFont typeface="Calibri" panose="020F0502020204030204" pitchFamily="34" charset="0"/>
              <a:buNone/>
            </a:pPr>
            <a:endParaRPr lang="en-US" altLang="zh-CN" dirty="0"/>
          </a:p>
        </p:txBody>
      </p:sp>
    </p:spTree>
    <p:extLst>
      <p:ext uri="{BB962C8B-B14F-4D97-AF65-F5344CB8AC3E}">
        <p14:creationId xmlns:p14="http://schemas.microsoft.com/office/powerpoint/2010/main" val="590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r>
              <a:rPr lang="zh-CN" altLang="en-US" dirty="0"/>
              <a:t>测量要素之测量方法</a:t>
            </a:r>
          </a:p>
        </p:txBody>
      </p:sp>
      <p:graphicFrame>
        <p:nvGraphicFramePr>
          <p:cNvPr id="4" name="内容占位符 1"/>
          <p:cNvGraphicFramePr>
            <a:graphicFrameLocks/>
          </p:cNvGraphicFramePr>
          <p:nvPr>
            <p:extLst>
              <p:ext uri="{D42A27DB-BD31-4B8C-83A1-F6EECF244321}">
                <p14:modId xmlns:p14="http://schemas.microsoft.com/office/powerpoint/2010/main" val="1900996401"/>
              </p:ext>
            </p:extLst>
          </p:nvPr>
        </p:nvGraphicFramePr>
        <p:xfrm>
          <a:off x="1163452" y="3140968"/>
          <a:ext cx="7200800" cy="3349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839416" y="1721110"/>
            <a:ext cx="7308812" cy="110799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200" dirty="0"/>
              <a:t>测量方法的选取原则：科学，合理，方便</a:t>
            </a:r>
            <a:endParaRPr lang="en-US" altLang="zh-CN" sz="2200" dirty="0"/>
          </a:p>
          <a:p>
            <a:pPr marL="285750" indent="-285750">
              <a:buFont typeface="Wingdings" panose="05000000000000000000" pitchFamily="2" charset="2"/>
              <a:buChar char="n"/>
            </a:pPr>
            <a:r>
              <a:rPr lang="zh-CN" altLang="en-US" sz="2200" dirty="0"/>
              <a:t>测量方法的分类：没有统一的分类标准</a:t>
            </a:r>
            <a:endParaRPr lang="en-US" altLang="zh-CN" sz="2200" dirty="0"/>
          </a:p>
          <a:p>
            <a:pPr marL="800100" lvl="1" indent="-342900">
              <a:buFont typeface="Wingdings" panose="05000000000000000000" pitchFamily="2" charset="2"/>
              <a:buChar char="Ø"/>
            </a:pPr>
            <a:r>
              <a:rPr lang="zh-CN" altLang="en-US" sz="2200" dirty="0"/>
              <a:t>根据不同的分类标准，可以得到不同的分类结果</a:t>
            </a:r>
          </a:p>
        </p:txBody>
      </p:sp>
      <p:sp>
        <p:nvSpPr>
          <p:cNvPr id="6" name="文本框 5"/>
          <p:cNvSpPr txBox="1"/>
          <p:nvPr/>
        </p:nvSpPr>
        <p:spPr>
          <a:xfrm>
            <a:off x="8867666" y="3717032"/>
            <a:ext cx="2484918" cy="430887"/>
          </a:xfrm>
          <a:prstGeom prst="rect">
            <a:avLst/>
          </a:prstGeom>
          <a:noFill/>
        </p:spPr>
        <p:txBody>
          <a:bodyPr wrap="square" rtlCol="0">
            <a:spAutoFit/>
          </a:bodyPr>
          <a:lstStyle/>
          <a:p>
            <a:r>
              <a:rPr lang="zh-CN" altLang="en-US" sz="2200" dirty="0"/>
              <a:t>还可以有更多</a:t>
            </a:r>
            <a:r>
              <a:rPr lang="en-US" altLang="zh-CN" sz="2200" dirty="0"/>
              <a:t>……</a:t>
            </a:r>
            <a:endParaRPr lang="zh-CN" altLang="en-US" sz="2200" dirty="0"/>
          </a:p>
        </p:txBody>
      </p:sp>
      <p:sp>
        <p:nvSpPr>
          <p:cNvPr id="7" name="虚尾箭头 6"/>
          <p:cNvSpPr/>
          <p:nvPr/>
        </p:nvSpPr>
        <p:spPr>
          <a:xfrm>
            <a:off x="8867666" y="4255930"/>
            <a:ext cx="2268252" cy="430887"/>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724292" y="4686818"/>
            <a:ext cx="2963652" cy="1417568"/>
          </a:xfrm>
          <a:prstGeom prst="rect">
            <a:avLst/>
          </a:prstGeom>
          <a:noFill/>
        </p:spPr>
        <p:txBody>
          <a:bodyPr wrap="square" rtlCol="0">
            <a:spAutoFit/>
          </a:bodyPr>
          <a:lstStyle/>
          <a:p>
            <a:pPr>
              <a:lnSpc>
                <a:spcPct val="150000"/>
              </a:lnSpc>
            </a:pPr>
            <a:r>
              <a:rPr lang="zh-CN" altLang="en-US" sz="2000" dirty="0"/>
              <a:t>最期待以中国人名字命名的测量方法被写进教科书！</a:t>
            </a:r>
            <a:endParaRPr lang="en-US" altLang="zh-CN" sz="2000" dirty="0"/>
          </a:p>
        </p:txBody>
      </p:sp>
    </p:spTree>
    <p:extLst>
      <p:ext uri="{BB962C8B-B14F-4D97-AF65-F5344CB8AC3E}">
        <p14:creationId xmlns:p14="http://schemas.microsoft.com/office/powerpoint/2010/main" val="31997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normAutofit/>
          </a:bodyPr>
          <a:lstStyle/>
          <a:p>
            <a:pPr lvl="0"/>
            <a:r>
              <a:rPr lang="zh-CN" altLang="en-US" dirty="0"/>
              <a:t>按测量结果的获得方式分类</a:t>
            </a:r>
          </a:p>
        </p:txBody>
      </p:sp>
      <p:sp>
        <p:nvSpPr>
          <p:cNvPr id="4" name="Text Box 3"/>
          <p:cNvSpPr txBox="1">
            <a:spLocks noChangeArrowheads="1"/>
          </p:cNvSpPr>
          <p:nvPr/>
        </p:nvSpPr>
        <p:spPr bwMode="auto">
          <a:xfrm>
            <a:off x="443372" y="1773687"/>
            <a:ext cx="4680708"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None/>
            </a:pPr>
            <a:r>
              <a:rPr kumimoji="1" lang="en-US" altLang="zh-CN" sz="2400" b="1" dirty="0">
                <a:solidFill>
                  <a:schemeClr val="tx1"/>
                </a:solidFill>
                <a:latin typeface="Tahoma" panose="020B0604030504040204" pitchFamily="34" charset="0"/>
                <a:ea typeface="宋体" panose="02010600030101010101" pitchFamily="2" charset="-122"/>
              </a:rPr>
              <a:t> </a:t>
            </a:r>
            <a:r>
              <a:rPr kumimoji="1" lang="zh-CN" altLang="en-US" sz="2400" dirty="0">
                <a:solidFill>
                  <a:schemeClr val="bg1"/>
                </a:solidFill>
                <a:latin typeface="+mn-ea"/>
                <a:ea typeface="+mn-ea"/>
              </a:rPr>
              <a:t>直接测量</a:t>
            </a:r>
          </a:p>
        </p:txBody>
      </p:sp>
      <p:sp>
        <p:nvSpPr>
          <p:cNvPr id="5" name="Rectangle 4"/>
          <p:cNvSpPr>
            <a:spLocks noChangeArrowheads="1"/>
          </p:cNvSpPr>
          <p:nvPr/>
        </p:nvSpPr>
        <p:spPr bwMode="auto">
          <a:xfrm>
            <a:off x="1163452" y="2429089"/>
            <a:ext cx="3281822" cy="96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SzTx/>
              <a:buFont typeface="Wingdings" panose="05000000000000000000" pitchFamily="2" charset="2"/>
              <a:buChar char="Ø"/>
            </a:pPr>
            <a:r>
              <a:rPr kumimoji="1" lang="zh-CN" altLang="en-US" sz="1900" b="1" dirty="0">
                <a:solidFill>
                  <a:schemeClr val="accent1"/>
                </a:solidFill>
                <a:latin typeface="Tahoma" panose="020B0604030504040204" pitchFamily="34" charset="0"/>
                <a:ea typeface="宋体" panose="02010600030101010101" pitchFamily="2" charset="-122"/>
              </a:rPr>
              <a:t>直接读取测量结果</a:t>
            </a:r>
            <a:endParaRPr kumimoji="1" lang="en-US" altLang="zh-CN" sz="1900" b="1" dirty="0">
              <a:solidFill>
                <a:schemeClr val="accent1"/>
              </a:solidFill>
              <a:latin typeface="Tahoma" panose="020B0604030504040204" pitchFamily="34" charset="0"/>
              <a:ea typeface="宋体" panose="02010600030101010101" pitchFamily="2" charset="-122"/>
            </a:endParaRPr>
          </a:p>
          <a:p>
            <a:pPr marL="342900" indent="-342900" eaLnBrk="1" hangingPunct="1">
              <a:lnSpc>
                <a:spcPct val="150000"/>
              </a:lnSpc>
              <a:buSzTx/>
              <a:buFont typeface="Wingdings" panose="05000000000000000000" pitchFamily="2" charset="2"/>
              <a:buChar char="Ø"/>
            </a:pPr>
            <a:r>
              <a:rPr kumimoji="1" lang="zh-CN" altLang="en-US" sz="1900" b="1" dirty="0">
                <a:solidFill>
                  <a:schemeClr val="accent1"/>
                </a:solidFill>
                <a:latin typeface="Tahoma" panose="020B0604030504040204" pitchFamily="34" charset="0"/>
                <a:ea typeface="宋体" panose="02010600030101010101" pitchFamily="2" charset="-122"/>
              </a:rPr>
              <a:t>测量过程简单、快速</a:t>
            </a:r>
          </a:p>
        </p:txBody>
      </p:sp>
      <p:pic>
        <p:nvPicPr>
          <p:cNvPr id="6" name="Picture 35" descr="20040828110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15" y="4202335"/>
            <a:ext cx="3097213"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descr="1145799257614504_small">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5630" y="4207616"/>
            <a:ext cx="156845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p:cNvSpPr txBox="1">
            <a:spLocks noChangeArrowheads="1"/>
          </p:cNvSpPr>
          <p:nvPr/>
        </p:nvSpPr>
        <p:spPr bwMode="auto">
          <a:xfrm>
            <a:off x="6456040" y="1762290"/>
            <a:ext cx="5220580"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None/>
            </a:pPr>
            <a:r>
              <a:rPr kumimoji="1" lang="en-US" altLang="zh-CN" sz="2400" b="1" dirty="0">
                <a:solidFill>
                  <a:schemeClr val="tx1"/>
                </a:solidFill>
                <a:latin typeface="Tahoma" panose="020B0604030504040204" pitchFamily="34" charset="0"/>
                <a:ea typeface="宋体" panose="02010600030101010101" pitchFamily="2" charset="-122"/>
              </a:rPr>
              <a:t> </a:t>
            </a:r>
            <a:r>
              <a:rPr kumimoji="1" lang="zh-CN" altLang="en-US" sz="2400" dirty="0">
                <a:solidFill>
                  <a:schemeClr val="bg1"/>
                </a:solidFill>
                <a:latin typeface="+mn-ea"/>
                <a:ea typeface="+mn-ea"/>
              </a:rPr>
              <a:t>间接测量</a:t>
            </a:r>
          </a:p>
        </p:txBody>
      </p:sp>
      <p:sp>
        <p:nvSpPr>
          <p:cNvPr id="9" name="矩形 8"/>
          <p:cNvSpPr/>
          <p:nvPr/>
        </p:nvSpPr>
        <p:spPr>
          <a:xfrm>
            <a:off x="6276020" y="2436462"/>
            <a:ext cx="5400600" cy="969496"/>
          </a:xfrm>
          <a:prstGeom prst="rect">
            <a:avLst/>
          </a:prstGeom>
        </p:spPr>
        <p:txBody>
          <a:bodyPr wrap="square">
            <a:spAutoFit/>
          </a:bodyPr>
          <a:lstStyle/>
          <a:p>
            <a:pPr marL="342900" lvl="0" indent="-342900">
              <a:lnSpc>
                <a:spcPct val="150000"/>
              </a:lnSpc>
              <a:buFont typeface="Wingdings" panose="05000000000000000000" pitchFamily="2" charset="2"/>
              <a:buChar char="Ø"/>
            </a:pPr>
            <a:r>
              <a:rPr lang="zh-CN" altLang="zh-CN" sz="1900" dirty="0"/>
              <a:t>按照一定的函数关系计算获取测量结果的方法</a:t>
            </a:r>
            <a:endParaRPr lang="en-US" altLang="zh-CN" sz="1900" dirty="0"/>
          </a:p>
          <a:p>
            <a:pPr marL="342900" indent="-342900">
              <a:lnSpc>
                <a:spcPct val="150000"/>
              </a:lnSpc>
              <a:buFont typeface="Wingdings" panose="05000000000000000000" pitchFamily="2" charset="2"/>
              <a:buChar char="Ø"/>
            </a:pPr>
            <a:r>
              <a:rPr lang="zh-CN" altLang="zh-CN" sz="1900" dirty="0"/>
              <a:t>适用于被测量量无法或不便直接测量</a:t>
            </a:r>
            <a:r>
              <a:rPr lang="zh-CN" altLang="en-US" sz="1900" dirty="0"/>
              <a:t>的情形</a:t>
            </a:r>
            <a:endParaRPr lang="en-US" altLang="zh-CN" sz="1900" dirty="0"/>
          </a:p>
        </p:txBody>
      </p:sp>
      <p:pic>
        <p:nvPicPr>
          <p:cNvPr id="10" name="图片 9"/>
          <p:cNvPicPr>
            <a:picLocks noChangeAspect="1"/>
          </p:cNvPicPr>
          <p:nvPr/>
        </p:nvPicPr>
        <p:blipFill>
          <a:blip r:embed="rId6"/>
          <a:stretch>
            <a:fillRect/>
          </a:stretch>
        </p:blipFill>
        <p:spPr>
          <a:xfrm>
            <a:off x="6897867" y="3860408"/>
            <a:ext cx="4552950" cy="1837554"/>
          </a:xfrm>
          <a:prstGeom prst="rect">
            <a:avLst/>
          </a:prstGeom>
        </p:spPr>
      </p:pic>
      <p:sp>
        <p:nvSpPr>
          <p:cNvPr id="11" name="文本框 10"/>
          <p:cNvSpPr txBox="1"/>
          <p:nvPr/>
        </p:nvSpPr>
        <p:spPr>
          <a:xfrm>
            <a:off x="7176120" y="5967746"/>
            <a:ext cx="3996444" cy="369332"/>
          </a:xfrm>
          <a:prstGeom prst="rect">
            <a:avLst/>
          </a:prstGeom>
          <a:noFill/>
        </p:spPr>
        <p:txBody>
          <a:bodyPr wrap="square" rtlCol="0">
            <a:spAutoFit/>
          </a:bodyPr>
          <a:lstStyle/>
          <a:p>
            <a:r>
              <a:rPr lang="zh-CN" altLang="en-US" dirty="0"/>
              <a:t>利用伏安法测量灯泡的电阻和功率</a:t>
            </a:r>
          </a:p>
        </p:txBody>
      </p:sp>
      <p:sp>
        <p:nvSpPr>
          <p:cNvPr id="12" name="Rectangle 4"/>
          <p:cNvSpPr>
            <a:spLocks noChangeArrowheads="1"/>
          </p:cNvSpPr>
          <p:nvPr/>
        </p:nvSpPr>
        <p:spPr bwMode="auto">
          <a:xfrm>
            <a:off x="155340" y="3589694"/>
            <a:ext cx="1359086"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SzTx/>
              <a:buNone/>
            </a:pPr>
            <a:r>
              <a:rPr kumimoji="1" lang="zh-CN" altLang="en-US" sz="1900" b="1" dirty="0">
                <a:solidFill>
                  <a:schemeClr val="accent1"/>
                </a:solidFill>
                <a:latin typeface="Tahoma" panose="020B0604030504040204" pitchFamily="34" charset="0"/>
                <a:ea typeface="宋体" panose="02010600030101010101" pitchFamily="2" charset="-122"/>
              </a:rPr>
              <a:t>举例？</a:t>
            </a:r>
          </a:p>
        </p:txBody>
      </p:sp>
      <p:sp>
        <p:nvSpPr>
          <p:cNvPr id="13" name="Rectangle 4"/>
          <p:cNvSpPr>
            <a:spLocks noChangeArrowheads="1"/>
          </p:cNvSpPr>
          <p:nvPr/>
        </p:nvSpPr>
        <p:spPr bwMode="auto">
          <a:xfrm>
            <a:off x="6132004" y="3456883"/>
            <a:ext cx="1359086"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SzTx/>
              <a:buNone/>
            </a:pPr>
            <a:r>
              <a:rPr kumimoji="1" lang="zh-CN" altLang="en-US" sz="1900" b="1" dirty="0">
                <a:solidFill>
                  <a:schemeClr val="accent1"/>
                </a:solidFill>
                <a:latin typeface="Tahoma" panose="020B0604030504040204" pitchFamily="34" charset="0"/>
                <a:ea typeface="宋体" panose="02010600030101010101" pitchFamily="2" charset="-122"/>
              </a:rPr>
              <a:t>举例？</a:t>
            </a:r>
          </a:p>
        </p:txBody>
      </p:sp>
    </p:spTree>
    <p:extLst>
      <p:ext uri="{BB962C8B-B14F-4D97-AF65-F5344CB8AC3E}">
        <p14:creationId xmlns:p14="http://schemas.microsoft.com/office/powerpoint/2010/main" val="20065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title"/>
          </p:nvPr>
        </p:nvSpPr>
        <p:spPr/>
        <p:txBody>
          <a:bodyPr/>
          <a:lstStyle/>
          <a:p>
            <a:r>
              <a:rPr lang="zh-CN" altLang="en-US" dirty="0"/>
              <a:t>按被测量所处状态</a:t>
            </a:r>
          </a:p>
        </p:txBody>
      </p:sp>
      <p:grpSp>
        <p:nvGrpSpPr>
          <p:cNvPr id="5" name="组合 4">
            <a:extLst>
              <a:ext uri="{FF2B5EF4-FFF2-40B4-BE49-F238E27FC236}">
                <a16:creationId xmlns:a16="http://schemas.microsoft.com/office/drawing/2014/main" id="{94271C3B-8898-416A-8C70-2ED891E9E8C3}"/>
              </a:ext>
            </a:extLst>
          </p:cNvPr>
          <p:cNvGrpSpPr/>
          <p:nvPr/>
        </p:nvGrpSpPr>
        <p:grpSpPr>
          <a:xfrm>
            <a:off x="227348" y="1663071"/>
            <a:ext cx="5136058" cy="5040312"/>
            <a:chOff x="5339" y="0"/>
            <a:chExt cx="5136058" cy="5040312"/>
          </a:xfrm>
          <a:scene3d>
            <a:camera prst="orthographicFront"/>
            <a:lightRig rig="flat" dir="t"/>
          </a:scene3d>
        </p:grpSpPr>
        <p:sp>
          <p:nvSpPr>
            <p:cNvPr id="6" name="矩形: 圆角 5">
              <a:extLst>
                <a:ext uri="{FF2B5EF4-FFF2-40B4-BE49-F238E27FC236}">
                  <a16:creationId xmlns:a16="http://schemas.microsoft.com/office/drawing/2014/main" id="{A69A3C0F-5FDD-4E5B-ABEE-563CB3362DD5}"/>
                </a:ext>
              </a:extLst>
            </p:cNvPr>
            <p:cNvSpPr/>
            <p:nvPr/>
          </p:nvSpPr>
          <p:spPr>
            <a:xfrm>
              <a:off x="5339" y="0"/>
              <a:ext cx="5136058" cy="5040312"/>
            </a:xfrm>
            <a:prstGeom prst="roundRect">
              <a:avLst>
                <a:gd name="adj" fmla="val 10000"/>
              </a:avLst>
            </a:prstGeom>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7" name="矩形: 圆角 4">
              <a:extLst>
                <a:ext uri="{FF2B5EF4-FFF2-40B4-BE49-F238E27FC236}">
                  <a16:creationId xmlns:a16="http://schemas.microsoft.com/office/drawing/2014/main" id="{5A4D6755-6E22-4E8F-8376-233A3B821763}"/>
                </a:ext>
              </a:extLst>
            </p:cNvPr>
            <p:cNvSpPr txBox="1"/>
            <p:nvPr/>
          </p:nvSpPr>
          <p:spPr>
            <a:xfrm>
              <a:off x="5339" y="0"/>
              <a:ext cx="5136058" cy="1512093"/>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zh-CN" altLang="en-US" sz="4000" b="0" kern="1200" dirty="0"/>
                <a:t>稳态测量</a:t>
              </a:r>
            </a:p>
          </p:txBody>
        </p:sp>
      </p:grpSp>
      <p:grpSp>
        <p:nvGrpSpPr>
          <p:cNvPr id="8" name="组合 7">
            <a:extLst>
              <a:ext uri="{FF2B5EF4-FFF2-40B4-BE49-F238E27FC236}">
                <a16:creationId xmlns:a16="http://schemas.microsoft.com/office/drawing/2014/main" id="{4267373E-A57E-44FF-B060-8E2AD509D7EB}"/>
              </a:ext>
            </a:extLst>
          </p:cNvPr>
          <p:cNvGrpSpPr/>
          <p:nvPr/>
        </p:nvGrpSpPr>
        <p:grpSpPr>
          <a:xfrm>
            <a:off x="740954" y="3228385"/>
            <a:ext cx="4108846" cy="1519722"/>
            <a:chOff x="518945" y="1513570"/>
            <a:chExt cx="4108846" cy="1519722"/>
          </a:xfrm>
          <a:scene3d>
            <a:camera prst="orthographicFront"/>
            <a:lightRig rig="flat" dir="t"/>
          </a:scene3d>
        </p:grpSpPr>
        <p:sp>
          <p:nvSpPr>
            <p:cNvPr id="9" name="矩形: 圆角 8">
              <a:extLst>
                <a:ext uri="{FF2B5EF4-FFF2-40B4-BE49-F238E27FC236}">
                  <a16:creationId xmlns:a16="http://schemas.microsoft.com/office/drawing/2014/main" id="{D046DDBB-E708-4305-B7E4-DFBB3E2055AA}"/>
                </a:ext>
              </a:extLst>
            </p:cNvPr>
            <p:cNvSpPr/>
            <p:nvPr/>
          </p:nvSpPr>
          <p:spPr>
            <a:xfrm>
              <a:off x="518945" y="1513570"/>
              <a:ext cx="4108846" cy="1519722"/>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p>
          </p:txBody>
        </p:sp>
        <p:sp>
          <p:nvSpPr>
            <p:cNvPr id="10" name="矩形: 圆角 4">
              <a:extLst>
                <a:ext uri="{FF2B5EF4-FFF2-40B4-BE49-F238E27FC236}">
                  <a16:creationId xmlns:a16="http://schemas.microsoft.com/office/drawing/2014/main" id="{1B8587E7-82B3-4A32-86E6-8DAE39BD3EDD}"/>
                </a:ext>
              </a:extLst>
            </p:cNvPr>
            <p:cNvSpPr txBox="1"/>
            <p:nvPr/>
          </p:nvSpPr>
          <p:spPr>
            <a:xfrm>
              <a:off x="563456" y="1558081"/>
              <a:ext cx="4019824" cy="14307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3660" tIns="55245" rIns="73660" bIns="55245" numCol="1" spcCol="1270" anchor="ctr" anchorCtr="0">
              <a:noAutofit/>
            </a:bodyPr>
            <a:lstStyle/>
            <a:p>
              <a:pPr marL="0" lvl="0" indent="0" algn="ctr" defTabSz="1289050" rtl="0">
                <a:lnSpc>
                  <a:spcPct val="90000"/>
                </a:lnSpc>
                <a:spcBef>
                  <a:spcPct val="0"/>
                </a:spcBef>
                <a:spcAft>
                  <a:spcPct val="35000"/>
                </a:spcAft>
                <a:buNone/>
              </a:pPr>
              <a:r>
                <a:rPr lang="zh-CN" sz="2900" b="0" kern="1200" dirty="0"/>
                <a:t>被测量</a:t>
              </a:r>
              <a:r>
                <a:rPr lang="zh-CN" altLang="en-US" sz="2900" b="0" kern="1200" dirty="0"/>
                <a:t>处于稳态过程</a:t>
              </a:r>
              <a:endParaRPr lang="en-US" altLang="zh-CN" sz="2900" b="0" kern="1200" dirty="0"/>
            </a:p>
            <a:p>
              <a:pPr marL="0" lvl="0" indent="0" algn="ctr" defTabSz="1289050" rtl="0">
                <a:lnSpc>
                  <a:spcPct val="90000"/>
                </a:lnSpc>
                <a:spcBef>
                  <a:spcPct val="0"/>
                </a:spcBef>
                <a:spcAft>
                  <a:spcPct val="35000"/>
                </a:spcAft>
                <a:buNone/>
              </a:pPr>
              <a:r>
                <a:rPr lang="zh-CN" altLang="en-US" sz="2900" b="0" kern="1200" dirty="0"/>
                <a:t>考察仪表的静态特性</a:t>
              </a:r>
              <a:endParaRPr lang="zh-CN" sz="2900" b="0" kern="1200" dirty="0"/>
            </a:p>
          </p:txBody>
        </p:sp>
      </p:grpSp>
      <p:grpSp>
        <p:nvGrpSpPr>
          <p:cNvPr id="11" name="组合 10">
            <a:extLst>
              <a:ext uri="{FF2B5EF4-FFF2-40B4-BE49-F238E27FC236}">
                <a16:creationId xmlns:a16="http://schemas.microsoft.com/office/drawing/2014/main" id="{1B49E48D-B8A3-4D09-9E84-6D510FC44088}"/>
              </a:ext>
            </a:extLst>
          </p:cNvPr>
          <p:cNvGrpSpPr/>
          <p:nvPr/>
        </p:nvGrpSpPr>
        <p:grpSpPr>
          <a:xfrm>
            <a:off x="696443" y="4965884"/>
            <a:ext cx="4108846" cy="1519722"/>
            <a:chOff x="518945" y="3267096"/>
            <a:chExt cx="4108846" cy="1519722"/>
          </a:xfrm>
          <a:scene3d>
            <a:camera prst="orthographicFront"/>
            <a:lightRig rig="flat" dir="t"/>
          </a:scene3d>
        </p:grpSpPr>
        <p:sp>
          <p:nvSpPr>
            <p:cNvPr id="12" name="矩形: 圆角 11">
              <a:extLst>
                <a:ext uri="{FF2B5EF4-FFF2-40B4-BE49-F238E27FC236}">
                  <a16:creationId xmlns:a16="http://schemas.microsoft.com/office/drawing/2014/main" id="{269252B0-E3AD-4D5D-ABFE-9423B285C268}"/>
                </a:ext>
              </a:extLst>
            </p:cNvPr>
            <p:cNvSpPr/>
            <p:nvPr/>
          </p:nvSpPr>
          <p:spPr>
            <a:xfrm>
              <a:off x="518945" y="3267096"/>
              <a:ext cx="4108846" cy="1519722"/>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p>
          </p:txBody>
        </p:sp>
        <p:sp>
          <p:nvSpPr>
            <p:cNvPr id="13" name="矩形: 圆角 4">
              <a:extLst>
                <a:ext uri="{FF2B5EF4-FFF2-40B4-BE49-F238E27FC236}">
                  <a16:creationId xmlns:a16="http://schemas.microsoft.com/office/drawing/2014/main" id="{6E5D7698-E227-4AA0-BB64-30F45F69DDD7}"/>
                </a:ext>
              </a:extLst>
            </p:cNvPr>
            <p:cNvSpPr txBox="1"/>
            <p:nvPr/>
          </p:nvSpPr>
          <p:spPr>
            <a:xfrm>
              <a:off x="563456" y="3311607"/>
              <a:ext cx="4019824" cy="14307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3660" tIns="55245" rIns="73660" bIns="55245" numCol="1" spcCol="1270" anchor="ctr" anchorCtr="0">
              <a:noAutofit/>
            </a:bodyPr>
            <a:lstStyle/>
            <a:p>
              <a:pPr marL="0" lvl="0" indent="0" algn="ctr" defTabSz="1289050" rtl="0">
                <a:lnSpc>
                  <a:spcPct val="90000"/>
                </a:lnSpc>
                <a:spcBef>
                  <a:spcPct val="0"/>
                </a:spcBef>
                <a:spcAft>
                  <a:spcPct val="35000"/>
                </a:spcAft>
                <a:buNone/>
              </a:pPr>
              <a:r>
                <a:rPr lang="zh-CN" sz="2900" b="0" kern="1200" dirty="0"/>
                <a:t>例：</a:t>
              </a:r>
              <a:r>
                <a:rPr lang="zh-CN" altLang="en-US" sz="2900" b="0" kern="1200" dirty="0"/>
                <a:t>用数字式万用表测量电阻的阻值、交流电源的电压等</a:t>
              </a:r>
              <a:r>
                <a:rPr lang="zh-CN" sz="2900" b="0" kern="1200" dirty="0"/>
                <a:t>。</a:t>
              </a:r>
            </a:p>
          </p:txBody>
        </p:sp>
      </p:grpSp>
      <p:grpSp>
        <p:nvGrpSpPr>
          <p:cNvPr id="14" name="组合 13">
            <a:extLst>
              <a:ext uri="{FF2B5EF4-FFF2-40B4-BE49-F238E27FC236}">
                <a16:creationId xmlns:a16="http://schemas.microsoft.com/office/drawing/2014/main" id="{371422BA-29AF-4083-A5CF-949A53914B18}"/>
              </a:ext>
            </a:extLst>
          </p:cNvPr>
          <p:cNvGrpSpPr/>
          <p:nvPr/>
        </p:nvGrpSpPr>
        <p:grpSpPr>
          <a:xfrm>
            <a:off x="5987988" y="1663071"/>
            <a:ext cx="5136058" cy="5040312"/>
            <a:chOff x="5526602" y="0"/>
            <a:chExt cx="5136058" cy="5040312"/>
          </a:xfrm>
          <a:scene3d>
            <a:camera prst="orthographicFront"/>
            <a:lightRig rig="flat" dir="t"/>
          </a:scene3d>
        </p:grpSpPr>
        <p:sp>
          <p:nvSpPr>
            <p:cNvPr id="15" name="矩形: 圆角 14">
              <a:extLst>
                <a:ext uri="{FF2B5EF4-FFF2-40B4-BE49-F238E27FC236}">
                  <a16:creationId xmlns:a16="http://schemas.microsoft.com/office/drawing/2014/main" id="{8F1BB51D-E889-4820-B232-D0749E65E99C}"/>
                </a:ext>
              </a:extLst>
            </p:cNvPr>
            <p:cNvSpPr/>
            <p:nvPr/>
          </p:nvSpPr>
          <p:spPr>
            <a:xfrm>
              <a:off x="5526602" y="0"/>
              <a:ext cx="5136058" cy="5040312"/>
            </a:xfrm>
            <a:prstGeom prst="roundRect">
              <a:avLst>
                <a:gd name="adj" fmla="val 10000"/>
              </a:avLst>
            </a:prstGeom>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6" name="矩形: 圆角 4">
              <a:extLst>
                <a:ext uri="{FF2B5EF4-FFF2-40B4-BE49-F238E27FC236}">
                  <a16:creationId xmlns:a16="http://schemas.microsoft.com/office/drawing/2014/main" id="{CC3976BC-69ED-4D01-81CC-DFED7EDDDC30}"/>
                </a:ext>
              </a:extLst>
            </p:cNvPr>
            <p:cNvSpPr txBox="1"/>
            <p:nvPr/>
          </p:nvSpPr>
          <p:spPr>
            <a:xfrm>
              <a:off x="5526602" y="0"/>
              <a:ext cx="5136058" cy="1512093"/>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zh-CN" altLang="en-US" sz="4000" b="0" kern="1200" dirty="0"/>
                <a:t>暂态测量</a:t>
              </a:r>
            </a:p>
          </p:txBody>
        </p:sp>
      </p:grpSp>
      <p:grpSp>
        <p:nvGrpSpPr>
          <p:cNvPr id="17" name="组合 16">
            <a:extLst>
              <a:ext uri="{FF2B5EF4-FFF2-40B4-BE49-F238E27FC236}">
                <a16:creationId xmlns:a16="http://schemas.microsoft.com/office/drawing/2014/main" id="{4E10FE2D-ABFC-4015-956F-2DB10AC988E9}"/>
              </a:ext>
            </a:extLst>
          </p:cNvPr>
          <p:cNvGrpSpPr/>
          <p:nvPr/>
        </p:nvGrpSpPr>
        <p:grpSpPr>
          <a:xfrm>
            <a:off x="6600056" y="3183874"/>
            <a:ext cx="4108846" cy="1519722"/>
            <a:chOff x="6040208" y="1513570"/>
            <a:chExt cx="4108846" cy="1519722"/>
          </a:xfrm>
          <a:scene3d>
            <a:camera prst="orthographicFront"/>
            <a:lightRig rig="flat" dir="t"/>
          </a:scene3d>
        </p:grpSpPr>
        <p:sp>
          <p:nvSpPr>
            <p:cNvPr id="18" name="矩形: 圆角 17">
              <a:extLst>
                <a:ext uri="{FF2B5EF4-FFF2-40B4-BE49-F238E27FC236}">
                  <a16:creationId xmlns:a16="http://schemas.microsoft.com/office/drawing/2014/main" id="{DB98DCE7-06E5-466E-93DE-492414927419}"/>
                </a:ext>
              </a:extLst>
            </p:cNvPr>
            <p:cNvSpPr/>
            <p:nvPr/>
          </p:nvSpPr>
          <p:spPr>
            <a:xfrm>
              <a:off x="6040208" y="1513570"/>
              <a:ext cx="4108846" cy="1519722"/>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p>
          </p:txBody>
        </p:sp>
        <p:sp>
          <p:nvSpPr>
            <p:cNvPr id="19" name="矩形: 圆角 4">
              <a:extLst>
                <a:ext uri="{FF2B5EF4-FFF2-40B4-BE49-F238E27FC236}">
                  <a16:creationId xmlns:a16="http://schemas.microsoft.com/office/drawing/2014/main" id="{DD9D5B92-9F77-4704-87FC-6575A534F2D2}"/>
                </a:ext>
              </a:extLst>
            </p:cNvPr>
            <p:cNvSpPr txBox="1"/>
            <p:nvPr/>
          </p:nvSpPr>
          <p:spPr>
            <a:xfrm>
              <a:off x="6084719" y="1558081"/>
              <a:ext cx="4019824" cy="14307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3660" tIns="55245" rIns="73660" bIns="55245" numCol="1" spcCol="1270" anchor="ctr" anchorCtr="0">
              <a:noAutofit/>
            </a:bodyPr>
            <a:lstStyle/>
            <a:p>
              <a:pPr marL="0" lvl="0" indent="0" algn="ctr" defTabSz="1289050" rtl="0">
                <a:lnSpc>
                  <a:spcPct val="90000"/>
                </a:lnSpc>
                <a:spcBef>
                  <a:spcPct val="0"/>
                </a:spcBef>
                <a:spcAft>
                  <a:spcPct val="35000"/>
                </a:spcAft>
                <a:buNone/>
              </a:pPr>
              <a:r>
                <a:rPr lang="zh-CN" sz="2900" b="0" kern="1200" dirty="0"/>
                <a:t>被测量</a:t>
              </a:r>
              <a:r>
                <a:rPr lang="zh-CN" altLang="en-US" sz="2900" b="0" kern="1200" dirty="0"/>
                <a:t>处于暂态过程</a:t>
              </a:r>
              <a:endParaRPr lang="en-US" altLang="zh-CN" sz="2900" b="0" kern="1200" dirty="0"/>
            </a:p>
            <a:p>
              <a:pPr marL="0" lvl="0" indent="0" algn="ctr" defTabSz="1289050" rtl="0">
                <a:lnSpc>
                  <a:spcPct val="90000"/>
                </a:lnSpc>
                <a:spcBef>
                  <a:spcPct val="0"/>
                </a:spcBef>
                <a:spcAft>
                  <a:spcPct val="35000"/>
                </a:spcAft>
                <a:buNone/>
              </a:pPr>
              <a:r>
                <a:rPr lang="zh-CN" altLang="en-US" sz="2900" b="0" kern="1200" dirty="0"/>
                <a:t>考察仪表的动态特性</a:t>
              </a:r>
              <a:endParaRPr lang="zh-CN" sz="2900" b="0" kern="1200" dirty="0"/>
            </a:p>
          </p:txBody>
        </p:sp>
      </p:grpSp>
      <p:grpSp>
        <p:nvGrpSpPr>
          <p:cNvPr id="20" name="组合 19">
            <a:extLst>
              <a:ext uri="{FF2B5EF4-FFF2-40B4-BE49-F238E27FC236}">
                <a16:creationId xmlns:a16="http://schemas.microsoft.com/office/drawing/2014/main" id="{458E77E6-9C71-40DE-B1F4-E0418490EC1F}"/>
              </a:ext>
            </a:extLst>
          </p:cNvPr>
          <p:cNvGrpSpPr/>
          <p:nvPr/>
        </p:nvGrpSpPr>
        <p:grpSpPr>
          <a:xfrm>
            <a:off x="6600056" y="4982836"/>
            <a:ext cx="4108846" cy="1519722"/>
            <a:chOff x="6040208" y="3267096"/>
            <a:chExt cx="4108846" cy="1519722"/>
          </a:xfrm>
          <a:scene3d>
            <a:camera prst="orthographicFront"/>
            <a:lightRig rig="flat" dir="t"/>
          </a:scene3d>
        </p:grpSpPr>
        <p:sp>
          <p:nvSpPr>
            <p:cNvPr id="21" name="矩形: 圆角 20">
              <a:extLst>
                <a:ext uri="{FF2B5EF4-FFF2-40B4-BE49-F238E27FC236}">
                  <a16:creationId xmlns:a16="http://schemas.microsoft.com/office/drawing/2014/main" id="{2E462322-2F8F-4008-8B45-182FD8B47138}"/>
                </a:ext>
              </a:extLst>
            </p:cNvPr>
            <p:cNvSpPr/>
            <p:nvPr/>
          </p:nvSpPr>
          <p:spPr>
            <a:xfrm>
              <a:off x="6040208" y="3267096"/>
              <a:ext cx="4108846" cy="1519722"/>
            </a:xfrm>
            <a:prstGeom prst="roundRect">
              <a:avLst>
                <a:gd name="adj" fmla="val 10000"/>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p>
          </p:txBody>
        </p:sp>
        <p:sp>
          <p:nvSpPr>
            <p:cNvPr id="22" name="矩形: 圆角 4">
              <a:extLst>
                <a:ext uri="{FF2B5EF4-FFF2-40B4-BE49-F238E27FC236}">
                  <a16:creationId xmlns:a16="http://schemas.microsoft.com/office/drawing/2014/main" id="{46FA056B-1DB2-47A3-9D22-7C347D049F8D}"/>
                </a:ext>
              </a:extLst>
            </p:cNvPr>
            <p:cNvSpPr txBox="1"/>
            <p:nvPr/>
          </p:nvSpPr>
          <p:spPr>
            <a:xfrm>
              <a:off x="6084719" y="3311607"/>
              <a:ext cx="4019824" cy="14307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3660" tIns="55245" rIns="73660" bIns="55245" numCol="1" spcCol="1270" anchor="ctr" anchorCtr="0">
              <a:noAutofit/>
            </a:bodyPr>
            <a:lstStyle/>
            <a:p>
              <a:pPr marL="0" lvl="0" indent="0" algn="ctr" defTabSz="1289050" rtl="0">
                <a:lnSpc>
                  <a:spcPct val="90000"/>
                </a:lnSpc>
                <a:spcBef>
                  <a:spcPct val="0"/>
                </a:spcBef>
                <a:spcAft>
                  <a:spcPct val="35000"/>
                </a:spcAft>
                <a:buNone/>
              </a:pPr>
              <a:r>
                <a:rPr lang="zh-CN" sz="2900" b="0" kern="1200" dirty="0"/>
                <a:t>例：用示波器测量</a:t>
              </a:r>
              <a:r>
                <a:rPr lang="zh-CN" altLang="en-US" sz="2900" b="0" kern="1200" dirty="0"/>
                <a:t>冲击雷电波，故障录波等</a:t>
              </a:r>
              <a:endParaRPr lang="zh-CN" sz="2900" b="0" kern="1200" dirty="0"/>
            </a:p>
          </p:txBody>
        </p:sp>
      </p:grpSp>
    </p:spTree>
    <p:extLst>
      <p:ext uri="{BB962C8B-B14F-4D97-AF65-F5344CB8AC3E}">
        <p14:creationId xmlns:p14="http://schemas.microsoft.com/office/powerpoint/2010/main" val="58792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ea"/>
              </a:rPr>
              <a:t>在线测量与离线测量</a:t>
            </a:r>
            <a:endParaRPr lang="zh-CN" altLang="en-US" dirty="0"/>
          </a:p>
        </p:txBody>
      </p:sp>
      <p:graphicFrame>
        <p:nvGraphicFramePr>
          <p:cNvPr id="3" name="图示 2"/>
          <p:cNvGraphicFramePr/>
          <p:nvPr>
            <p:extLst>
              <p:ext uri="{D42A27DB-BD31-4B8C-83A1-F6EECF244321}">
                <p14:modId xmlns:p14="http://schemas.microsoft.com/office/powerpoint/2010/main" val="392468394"/>
              </p:ext>
            </p:extLst>
          </p:nvPr>
        </p:nvGraphicFramePr>
        <p:xfrm>
          <a:off x="1667508" y="1952836"/>
          <a:ext cx="7668852" cy="306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1667509" y="5301208"/>
            <a:ext cx="7668852" cy="1126847"/>
          </a:xfrm>
          <a:prstGeom prst="rect">
            <a:avLst/>
          </a:prstGeom>
          <a:noFill/>
        </p:spPr>
        <p:txBody>
          <a:bodyPr wrap="square" rtlCol="0">
            <a:spAutoFit/>
          </a:bodyPr>
          <a:lstStyle/>
          <a:p>
            <a:pPr>
              <a:lnSpc>
                <a:spcPct val="150000"/>
              </a:lnSpc>
              <a:spcBef>
                <a:spcPts val="300"/>
              </a:spcBef>
            </a:pPr>
            <a:r>
              <a:rPr lang="en-US" altLang="zh-CN" sz="2400" dirty="0"/>
              <a:t>Q</a:t>
            </a:r>
            <a:r>
              <a:rPr lang="zh-CN" altLang="en-US" sz="2400" dirty="0"/>
              <a:t>：</a:t>
            </a:r>
            <a:r>
              <a:rPr lang="en-US" altLang="zh-CN" dirty="0"/>
              <a:t> </a:t>
            </a:r>
            <a:r>
              <a:rPr lang="zh-CN" altLang="en-US" sz="2400" dirty="0"/>
              <a:t>在线测量</a:t>
            </a:r>
            <a:r>
              <a:rPr lang="en-US" altLang="zh-CN" sz="2400" dirty="0"/>
              <a:t>or</a:t>
            </a:r>
            <a:r>
              <a:rPr lang="zh-CN" altLang="en-US" sz="2400" dirty="0"/>
              <a:t>离线测量？</a:t>
            </a:r>
          </a:p>
          <a:p>
            <a:pPr>
              <a:lnSpc>
                <a:spcPct val="150000"/>
              </a:lnSpc>
              <a:spcBef>
                <a:spcPts val="300"/>
              </a:spcBef>
            </a:pPr>
            <a:r>
              <a:rPr lang="zh-CN" altLang="en-US" sz="2200" dirty="0"/>
              <a:t>用数字式万用表去测量电阻、电容或电感</a:t>
            </a:r>
            <a:endParaRPr lang="en-US" altLang="zh-CN" sz="3000" dirty="0"/>
          </a:p>
        </p:txBody>
      </p:sp>
    </p:spTree>
    <p:extLst>
      <p:ext uri="{BB962C8B-B14F-4D97-AF65-F5344CB8AC3E}">
        <p14:creationId xmlns:p14="http://schemas.microsoft.com/office/powerpoint/2010/main" val="365935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ea"/>
              </a:rPr>
              <a:t>接触式测量与非接触式测量</a:t>
            </a:r>
            <a:endParaRPr lang="zh-CN" altLang="en-US" dirty="0"/>
          </a:p>
        </p:txBody>
      </p:sp>
      <p:graphicFrame>
        <p:nvGraphicFramePr>
          <p:cNvPr id="3" name="图示 2"/>
          <p:cNvGraphicFramePr/>
          <p:nvPr>
            <p:extLst>
              <p:ext uri="{D42A27DB-BD31-4B8C-83A1-F6EECF244321}">
                <p14:modId xmlns:p14="http://schemas.microsoft.com/office/powerpoint/2010/main" val="3150639965"/>
              </p:ext>
            </p:extLst>
          </p:nvPr>
        </p:nvGraphicFramePr>
        <p:xfrm>
          <a:off x="911424" y="2492896"/>
          <a:ext cx="10261140" cy="4128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91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zh-CN" altLang="en-US" dirty="0">
                <a:latin typeface="楷体_GB2312" pitchFamily="49" charset="-122"/>
                <a:ea typeface="宋体" panose="02010600030101010101" pitchFamily="2" charset="-122"/>
              </a:rPr>
              <a:t>测量基础知识</a:t>
            </a:r>
          </a:p>
        </p:txBody>
      </p:sp>
      <p:grpSp>
        <p:nvGrpSpPr>
          <p:cNvPr id="2" name="组合 1"/>
          <p:cNvGrpSpPr/>
          <p:nvPr/>
        </p:nvGrpSpPr>
        <p:grpSpPr>
          <a:xfrm>
            <a:off x="3503712" y="1736812"/>
            <a:ext cx="5460930" cy="2855808"/>
            <a:chOff x="3539716" y="2348880"/>
            <a:chExt cx="5460930" cy="2855808"/>
          </a:xfrm>
        </p:grpSpPr>
        <p:grpSp>
          <p:nvGrpSpPr>
            <p:cNvPr id="5" name="组合 4"/>
            <p:cNvGrpSpPr/>
            <p:nvPr/>
          </p:nvGrpSpPr>
          <p:grpSpPr>
            <a:xfrm>
              <a:off x="3539716" y="2348880"/>
              <a:ext cx="5460930" cy="472042"/>
              <a:chOff x="1841535" y="1274734"/>
              <a:chExt cx="5460930" cy="472042"/>
            </a:xfrm>
          </p:grpSpPr>
          <p:grpSp>
            <p:nvGrpSpPr>
              <p:cNvPr id="6" name="组合 5"/>
              <p:cNvGrpSpPr/>
              <p:nvPr/>
            </p:nvGrpSpPr>
            <p:grpSpPr>
              <a:xfrm>
                <a:off x="1841535" y="1303550"/>
                <a:ext cx="843427" cy="443226"/>
                <a:chOff x="666810" y="2586037"/>
                <a:chExt cx="468000" cy="245937"/>
              </a:xfrm>
            </p:grpSpPr>
            <p:sp>
              <p:nvSpPr>
                <p:cNvPr id="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测量及测量方法</a:t>
                </a:r>
              </a:p>
            </p:txBody>
          </p:sp>
        </p:grpSp>
        <p:grpSp>
          <p:nvGrpSpPr>
            <p:cNvPr id="11" name="组合 10"/>
            <p:cNvGrpSpPr/>
            <p:nvPr/>
          </p:nvGrpSpPr>
          <p:grpSpPr>
            <a:xfrm>
              <a:off x="3539716" y="2945642"/>
              <a:ext cx="5460930" cy="472042"/>
              <a:chOff x="1841535" y="2194707"/>
              <a:chExt cx="5460930" cy="472042"/>
            </a:xfrm>
          </p:grpSpPr>
          <p:grpSp>
            <p:nvGrpSpPr>
              <p:cNvPr id="12" name="组合 11"/>
              <p:cNvGrpSpPr/>
              <p:nvPr/>
            </p:nvGrpSpPr>
            <p:grpSpPr>
              <a:xfrm>
                <a:off x="1841535" y="2223523"/>
                <a:ext cx="843427" cy="443226"/>
                <a:chOff x="666810" y="2586037"/>
                <a:chExt cx="468000" cy="245937"/>
              </a:xfrm>
            </p:grpSpPr>
            <p:sp>
              <p:nvSpPr>
                <p:cNvPr id="1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6" name="文本框 15"/>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直接连接符 12"/>
              <p:cNvCxnSpPr>
                <a:stCxn id="15"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5073" y="2194707"/>
                <a:ext cx="4387392" cy="461665"/>
              </a:xfrm>
              <a:prstGeom prst="rect">
                <a:avLst/>
              </a:prstGeom>
              <a:noFill/>
            </p:spPr>
            <p:txBody>
              <a:bodyPr wrap="square" rtlCol="0">
                <a:spAutoFit/>
              </a:bodyPr>
              <a:lstStyle/>
              <a:p>
                <a:pPr lvl="0"/>
                <a:r>
                  <a:rPr lang="zh-CN" altLang="en-US" sz="2400" dirty="0"/>
                  <a:t>现代电气测量系统的基本组成 </a:t>
                </a:r>
              </a:p>
            </p:txBody>
          </p:sp>
        </p:grpSp>
        <p:grpSp>
          <p:nvGrpSpPr>
            <p:cNvPr id="17" name="组合 16"/>
            <p:cNvGrpSpPr/>
            <p:nvPr/>
          </p:nvGrpSpPr>
          <p:grpSpPr>
            <a:xfrm>
              <a:off x="3539716" y="3542404"/>
              <a:ext cx="5460930" cy="472042"/>
              <a:chOff x="1841535" y="3114680"/>
              <a:chExt cx="5460930" cy="472042"/>
            </a:xfrm>
          </p:grpSpPr>
          <p:grpSp>
            <p:nvGrpSpPr>
              <p:cNvPr id="18" name="组合 17"/>
              <p:cNvGrpSpPr/>
              <p:nvPr/>
            </p:nvGrpSpPr>
            <p:grpSpPr>
              <a:xfrm>
                <a:off x="1841535" y="3143496"/>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9" name="直接连接符 18"/>
              <p:cNvCxnSpPr>
                <a:stCxn id="2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3114680"/>
                <a:ext cx="4387392" cy="461665"/>
              </a:xfrm>
              <a:prstGeom prst="rect">
                <a:avLst/>
              </a:prstGeom>
              <a:noFill/>
            </p:spPr>
            <p:txBody>
              <a:bodyPr wrap="square" rtlCol="0">
                <a:spAutoFit/>
              </a:bodyPr>
              <a:lstStyle/>
              <a:p>
                <a:pPr lvl="0"/>
                <a:r>
                  <a:rPr lang="zh-CN" altLang="en-US" sz="2400" dirty="0"/>
                  <a:t>测量系统的静态特性</a:t>
                </a:r>
              </a:p>
            </p:txBody>
          </p:sp>
        </p:grpSp>
        <p:grpSp>
          <p:nvGrpSpPr>
            <p:cNvPr id="23" name="组合 22"/>
            <p:cNvGrpSpPr/>
            <p:nvPr/>
          </p:nvGrpSpPr>
          <p:grpSpPr>
            <a:xfrm>
              <a:off x="3539716" y="4135884"/>
              <a:ext cx="5460930" cy="472042"/>
              <a:chOff x="1841535" y="1274734"/>
              <a:chExt cx="5460930" cy="472042"/>
            </a:xfrm>
          </p:grpSpPr>
          <p:grpSp>
            <p:nvGrpSpPr>
              <p:cNvPr id="24" name="组合 23"/>
              <p:cNvGrpSpPr/>
              <p:nvPr/>
            </p:nvGrpSpPr>
            <p:grpSpPr>
              <a:xfrm>
                <a:off x="1841535" y="1303550"/>
                <a:ext cx="843427" cy="443226"/>
                <a:chOff x="666810" y="2586037"/>
                <a:chExt cx="468000" cy="245937"/>
              </a:xfrm>
            </p:grpSpPr>
            <p:sp>
              <p:nvSpPr>
                <p:cNvPr id="2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连接符 24"/>
              <p:cNvCxnSpPr>
                <a:stCxn id="2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测量系统的动态特性</a:t>
                </a:r>
              </a:p>
            </p:txBody>
          </p:sp>
        </p:grpSp>
        <p:grpSp>
          <p:nvGrpSpPr>
            <p:cNvPr id="29" name="组合 28"/>
            <p:cNvGrpSpPr/>
            <p:nvPr/>
          </p:nvGrpSpPr>
          <p:grpSpPr>
            <a:xfrm>
              <a:off x="3539716" y="4732646"/>
              <a:ext cx="5460930" cy="472042"/>
              <a:chOff x="1841535" y="2194707"/>
              <a:chExt cx="5460930" cy="472042"/>
            </a:xfrm>
          </p:grpSpPr>
          <p:grpSp>
            <p:nvGrpSpPr>
              <p:cNvPr id="30" name="组合 29"/>
              <p:cNvGrpSpPr/>
              <p:nvPr/>
            </p:nvGrpSpPr>
            <p:grpSpPr>
              <a:xfrm>
                <a:off x="1841535" y="2223523"/>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直接连接符 30"/>
              <p:cNvCxnSpPr>
                <a:stCxn id="3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2194707"/>
                <a:ext cx="4387392" cy="461665"/>
              </a:xfrm>
              <a:prstGeom prst="rect">
                <a:avLst/>
              </a:prstGeom>
              <a:noFill/>
            </p:spPr>
            <p:txBody>
              <a:bodyPr wrap="square" rtlCol="0">
                <a:spAutoFit/>
              </a:bodyPr>
              <a:lstStyle/>
              <a:p>
                <a:pPr lvl="0"/>
                <a:r>
                  <a:rPr lang="zh-CN" altLang="en-US" sz="2400" dirty="0"/>
                  <a:t>电气测量系统的主要技术指标</a:t>
                </a:r>
              </a:p>
            </p:txBody>
          </p:sp>
        </p:grpSp>
      </p:grpSp>
    </p:spTree>
    <p:extLst>
      <p:ext uri="{BB962C8B-B14F-4D97-AF65-F5344CB8AC3E}">
        <p14:creationId xmlns:p14="http://schemas.microsoft.com/office/powerpoint/2010/main" val="4854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现代数字化测量系统的基本组成</a:t>
            </a:r>
          </a:p>
        </p:txBody>
      </p:sp>
      <p:sp>
        <p:nvSpPr>
          <p:cNvPr id="4" name="Rectangle 2"/>
          <p:cNvSpPr>
            <a:spLocks noChangeArrowheads="1"/>
          </p:cNvSpPr>
          <p:nvPr/>
        </p:nvSpPr>
        <p:spPr bwMode="auto">
          <a:xfrm>
            <a:off x="2675620" y="1701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示 5"/>
          <p:cNvGraphicFramePr/>
          <p:nvPr>
            <p:extLst>
              <p:ext uri="{D42A27DB-BD31-4B8C-83A1-F6EECF244321}">
                <p14:modId xmlns:p14="http://schemas.microsoft.com/office/powerpoint/2010/main" val="2811406397"/>
              </p:ext>
            </p:extLst>
          </p:nvPr>
        </p:nvGraphicFramePr>
        <p:xfrm>
          <a:off x="1163452" y="1016732"/>
          <a:ext cx="9505056" cy="3348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1073569" y="3642697"/>
            <a:ext cx="10333148" cy="2954655"/>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200" dirty="0">
                <a:latin typeface="+mn-ea"/>
                <a:ea typeface="+mn-ea"/>
              </a:rPr>
              <a:t>系统性能与每个环节有关</a:t>
            </a:r>
            <a:endParaRPr lang="en-US" altLang="zh-CN" sz="2200" dirty="0">
              <a:latin typeface="+mn-ea"/>
              <a:ea typeface="+mn-ea"/>
            </a:endParaRPr>
          </a:p>
          <a:p>
            <a:pPr marL="914400" lvl="1" indent="-457200">
              <a:lnSpc>
                <a:spcPct val="150000"/>
              </a:lnSpc>
              <a:buAutoNum type="arabicPeriod"/>
            </a:pPr>
            <a:r>
              <a:rPr lang="zh-CN" altLang="en-US" sz="2000" dirty="0">
                <a:latin typeface="+mn-ea"/>
                <a:ea typeface="+mn-ea"/>
              </a:rPr>
              <a:t>系统总的传递函数：</a:t>
            </a:r>
            <a:r>
              <a:rPr lang="en-US" altLang="zh-CN" sz="2000" dirty="0">
                <a:latin typeface="Times New Roman" panose="02020603050405020304" pitchFamily="18" charset="0"/>
                <a:ea typeface="+mn-ea"/>
                <a:cs typeface="Times New Roman" panose="02020603050405020304" pitchFamily="18" charset="0"/>
              </a:rPr>
              <a:t>G(S)</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G</a:t>
            </a:r>
            <a:r>
              <a:rPr lang="en-US" altLang="zh-CN" sz="2000" baseline="-25000" dirty="0">
                <a:latin typeface="Times New Roman" panose="02020603050405020304" pitchFamily="18" charset="0"/>
                <a:ea typeface="+mn-ea"/>
                <a:cs typeface="Times New Roman" panose="02020603050405020304" pitchFamily="18" charset="0"/>
              </a:rPr>
              <a:t>1</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 G</a:t>
            </a:r>
            <a:r>
              <a:rPr lang="en-US" altLang="zh-CN" sz="2000" baseline="-25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 G</a:t>
            </a:r>
            <a:r>
              <a:rPr lang="en-US" altLang="zh-CN" sz="2000" baseline="-25000" dirty="0">
                <a:latin typeface="Times New Roman" panose="02020603050405020304" pitchFamily="18" charset="0"/>
                <a:ea typeface="+mn-ea"/>
                <a:cs typeface="Times New Roman" panose="02020603050405020304" pitchFamily="18" charset="0"/>
              </a:rPr>
              <a:t>3</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 G</a:t>
            </a:r>
            <a:r>
              <a:rPr lang="en-US" altLang="zh-CN" sz="2000" baseline="-25000" dirty="0">
                <a:latin typeface="Times New Roman" panose="02020603050405020304" pitchFamily="18" charset="0"/>
                <a:ea typeface="+mn-ea"/>
                <a:cs typeface="Times New Roman" panose="02020603050405020304" pitchFamily="18" charset="0"/>
              </a:rPr>
              <a:t>4</a:t>
            </a:r>
            <a:r>
              <a:rPr lang="en-US" altLang="zh-CN" sz="2000" dirty="0">
                <a:latin typeface="Times New Roman" panose="02020603050405020304" pitchFamily="18" charset="0"/>
                <a:ea typeface="+mn-ea"/>
                <a:cs typeface="Times New Roman" panose="02020603050405020304" pitchFamily="18" charset="0"/>
              </a:rPr>
              <a:t>(S)</a:t>
            </a:r>
          </a:p>
          <a:p>
            <a:pPr marL="914400" lvl="1" indent="-457200">
              <a:lnSpc>
                <a:spcPct val="150000"/>
              </a:lnSpc>
              <a:buAutoNum type="arabicPeriod"/>
            </a:pPr>
            <a:r>
              <a:rPr lang="zh-CN" altLang="en-US" sz="2000" dirty="0">
                <a:latin typeface="Times New Roman" panose="02020603050405020304" pitchFamily="18" charset="0"/>
                <a:ea typeface="+mn-ea"/>
                <a:cs typeface="Times New Roman" panose="02020603050405020304" pitchFamily="18" charset="0"/>
              </a:rPr>
              <a:t>系统可以包括所有环节，也可以只是其中一个环节</a:t>
            </a:r>
            <a:endParaRPr lang="en-US" altLang="zh-CN" sz="2000" dirty="0">
              <a:latin typeface="Times New Roman" panose="02020603050405020304" pitchFamily="18" charset="0"/>
              <a:ea typeface="+mn-ea"/>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200" dirty="0">
                <a:latin typeface="+mn-ea"/>
                <a:ea typeface="+mn-ea"/>
              </a:rPr>
              <a:t>测量系统的特性参数：</a:t>
            </a:r>
            <a:r>
              <a:rPr lang="en-US" altLang="zh-CN" sz="2200" dirty="0">
                <a:latin typeface="+mn-ea"/>
                <a:ea typeface="+mn-ea"/>
              </a:rPr>
              <a:t>(</a:t>
            </a:r>
            <a:r>
              <a:rPr lang="en-US" altLang="zh-CN" sz="2200" dirty="0">
                <a:latin typeface="+mn-lt"/>
                <a:ea typeface="+mn-ea"/>
              </a:rPr>
              <a:t>JJF 1001-2011《</a:t>
            </a:r>
            <a:r>
              <a:rPr lang="zh-CN" altLang="en-US" sz="2200" dirty="0">
                <a:latin typeface="+mn-lt"/>
                <a:ea typeface="+mn-ea"/>
              </a:rPr>
              <a:t>通用计量术语与定义</a:t>
            </a:r>
            <a:r>
              <a:rPr lang="en-US" altLang="zh-CN" sz="2200" dirty="0">
                <a:latin typeface="+mn-lt"/>
                <a:ea typeface="+mn-ea"/>
              </a:rPr>
              <a:t>》</a:t>
            </a:r>
            <a:r>
              <a:rPr lang="zh-CN" altLang="en-US" sz="2200" dirty="0">
                <a:latin typeface="+mn-lt"/>
                <a:ea typeface="+mn-ea"/>
              </a:rPr>
              <a:t>中共列出</a:t>
            </a:r>
            <a:r>
              <a:rPr lang="en-US" altLang="zh-CN" sz="2200" dirty="0">
                <a:latin typeface="+mn-lt"/>
                <a:ea typeface="+mn-ea"/>
              </a:rPr>
              <a:t>32</a:t>
            </a:r>
            <a:r>
              <a:rPr lang="zh-CN" altLang="en-US" sz="2200" dirty="0">
                <a:latin typeface="+mn-lt"/>
                <a:ea typeface="+mn-ea"/>
              </a:rPr>
              <a:t>项</a:t>
            </a:r>
            <a:r>
              <a:rPr lang="en-US" altLang="zh-CN" sz="2200" dirty="0">
                <a:latin typeface="+mn-lt"/>
                <a:ea typeface="+mn-ea"/>
              </a:rPr>
              <a:t>)</a:t>
            </a:r>
          </a:p>
          <a:p>
            <a:pPr lvl="1">
              <a:lnSpc>
                <a:spcPct val="150000"/>
              </a:lnSpc>
            </a:pPr>
            <a:r>
              <a:rPr lang="zh-CN" altLang="en-US" sz="2000" dirty="0">
                <a:solidFill>
                  <a:srgbClr val="004098"/>
                </a:solidFill>
                <a:latin typeface="黑体" panose="02010609060101010101" pitchFamily="49" charset="-122"/>
              </a:rPr>
              <a:t>线性度、灵敏度、分辨力、准确度等级、测量不确定度、零点、响应时间、量程、测量范围、动态范围、最大允许误差、引用误差</a:t>
            </a:r>
            <a:endParaRPr lang="en-US" altLang="zh-CN" sz="2000" dirty="0">
              <a:solidFill>
                <a:srgbClr val="004098"/>
              </a:solidFill>
              <a:latin typeface="黑体" panose="02010609060101010101" pitchFamily="49" charset="-122"/>
            </a:endParaRPr>
          </a:p>
        </p:txBody>
      </p:sp>
      <p:sp>
        <p:nvSpPr>
          <p:cNvPr id="3" name="Rectangle 3">
            <a:extLst>
              <a:ext uri="{FF2B5EF4-FFF2-40B4-BE49-F238E27FC236}">
                <a16:creationId xmlns:a16="http://schemas.microsoft.com/office/drawing/2014/main" id="{7302BDC0-C474-40E3-0DD7-CF9B7283CB5E}"/>
              </a:ext>
            </a:extLst>
          </p:cNvPr>
          <p:cNvSpPr txBox="1">
            <a:spLocks noChangeArrowheads="1"/>
          </p:cNvSpPr>
          <p:nvPr/>
        </p:nvSpPr>
        <p:spPr bwMode="auto">
          <a:xfrm>
            <a:off x="1073569" y="1662126"/>
            <a:ext cx="1710317" cy="574182"/>
          </a:xfrm>
          <a:prstGeom prst="rect">
            <a:avLst/>
          </a:prstGeom>
          <a:noFill/>
          <a:ln>
            <a:miter lim="800000"/>
            <a:headEnd/>
            <a:tailEnd/>
          </a:ln>
        </p:spPr>
        <p:txBody>
          <a:bodyPr/>
          <a:lstStyle/>
          <a:p>
            <a:pPr>
              <a:lnSpc>
                <a:spcPct val="110000"/>
              </a:lnSpc>
              <a:spcBef>
                <a:spcPct val="20000"/>
              </a:spcBef>
              <a:buSzPct val="120000"/>
              <a:defRPr/>
            </a:pPr>
            <a:r>
              <a:rPr lang="zh-CN" altLang="en-US" sz="1400" dirty="0">
                <a:solidFill>
                  <a:srgbClr val="FF0000"/>
                </a:solidFill>
                <a:latin typeface="+mn-ea"/>
                <a:ea typeface="+mn-ea"/>
              </a:rPr>
              <a:t>测量被测对象，输出为模拟信号。</a:t>
            </a:r>
            <a:endParaRPr lang="en-US" altLang="zh-CN" sz="1400" dirty="0">
              <a:solidFill>
                <a:srgbClr val="FF0000"/>
              </a:solidFill>
              <a:latin typeface="+mn-ea"/>
              <a:ea typeface="+mn-ea"/>
            </a:endParaRPr>
          </a:p>
        </p:txBody>
      </p:sp>
      <p:sp>
        <p:nvSpPr>
          <p:cNvPr id="5" name="Rectangle 3">
            <a:extLst>
              <a:ext uri="{FF2B5EF4-FFF2-40B4-BE49-F238E27FC236}">
                <a16:creationId xmlns:a16="http://schemas.microsoft.com/office/drawing/2014/main" id="{38D17B8A-0375-861B-A153-494A6A0DB477}"/>
              </a:ext>
            </a:extLst>
          </p:cNvPr>
          <p:cNvSpPr txBox="1">
            <a:spLocks noChangeArrowheads="1"/>
          </p:cNvSpPr>
          <p:nvPr/>
        </p:nvSpPr>
        <p:spPr bwMode="auto">
          <a:xfrm>
            <a:off x="2871349" y="1598027"/>
            <a:ext cx="2864611" cy="574182"/>
          </a:xfrm>
          <a:prstGeom prst="rect">
            <a:avLst/>
          </a:prstGeom>
          <a:noFill/>
          <a:ln>
            <a:miter lim="800000"/>
            <a:headEnd/>
            <a:tailEnd/>
          </a:ln>
        </p:spPr>
        <p:txBody>
          <a:bodyPr/>
          <a:lstStyle/>
          <a:p>
            <a:pPr>
              <a:lnSpc>
                <a:spcPct val="110000"/>
              </a:lnSpc>
              <a:spcBef>
                <a:spcPct val="20000"/>
              </a:spcBef>
              <a:buSzPct val="120000"/>
              <a:defRPr/>
            </a:pPr>
            <a:r>
              <a:rPr lang="zh-CN" altLang="en-US" sz="1400" dirty="0">
                <a:solidFill>
                  <a:srgbClr val="FF0000"/>
                </a:solidFill>
                <a:latin typeface="+mn-ea"/>
                <a:ea typeface="+mn-ea"/>
              </a:rPr>
              <a:t>对传感器输出的信号进行调节，满足模数转换的输入电压范围。</a:t>
            </a:r>
            <a:endParaRPr lang="en-US" altLang="zh-CN" sz="1400" dirty="0">
              <a:solidFill>
                <a:srgbClr val="FF0000"/>
              </a:solidFill>
              <a:latin typeface="+mn-ea"/>
              <a:ea typeface="+mn-ea"/>
            </a:endParaRPr>
          </a:p>
        </p:txBody>
      </p:sp>
      <p:sp>
        <p:nvSpPr>
          <p:cNvPr id="7" name="Rectangle 3">
            <a:extLst>
              <a:ext uri="{FF2B5EF4-FFF2-40B4-BE49-F238E27FC236}">
                <a16:creationId xmlns:a16="http://schemas.microsoft.com/office/drawing/2014/main" id="{EA9166B3-0204-A93A-7E48-5B8AD87EFF6E}"/>
              </a:ext>
            </a:extLst>
          </p:cNvPr>
          <p:cNvSpPr txBox="1">
            <a:spLocks noChangeArrowheads="1"/>
          </p:cNvSpPr>
          <p:nvPr/>
        </p:nvSpPr>
        <p:spPr bwMode="auto">
          <a:xfrm>
            <a:off x="4943873" y="3219884"/>
            <a:ext cx="2268252" cy="749173"/>
          </a:xfrm>
          <a:prstGeom prst="rect">
            <a:avLst/>
          </a:prstGeom>
          <a:noFill/>
          <a:ln>
            <a:miter lim="800000"/>
            <a:headEnd/>
            <a:tailEnd/>
          </a:ln>
        </p:spPr>
        <p:txBody>
          <a:bodyPr/>
          <a:lstStyle/>
          <a:p>
            <a:pPr>
              <a:lnSpc>
                <a:spcPct val="110000"/>
              </a:lnSpc>
              <a:spcBef>
                <a:spcPct val="20000"/>
              </a:spcBef>
              <a:buSzPct val="120000"/>
              <a:defRPr/>
            </a:pPr>
            <a:r>
              <a:rPr lang="zh-CN" altLang="en-US" sz="1400" dirty="0">
                <a:solidFill>
                  <a:srgbClr val="FF0000"/>
                </a:solidFill>
                <a:latin typeface="+mn-ea"/>
                <a:ea typeface="+mn-ea"/>
              </a:rPr>
              <a:t>将信号调理电路输出的模拟信号转换成数字信号，一般为二进制信号。</a:t>
            </a:r>
            <a:endParaRPr lang="en-US" altLang="zh-CN" sz="1400" dirty="0">
              <a:solidFill>
                <a:srgbClr val="FF0000"/>
              </a:solidFill>
              <a:latin typeface="+mn-ea"/>
              <a:ea typeface="+mn-ea"/>
            </a:endParaRPr>
          </a:p>
        </p:txBody>
      </p:sp>
      <p:sp>
        <p:nvSpPr>
          <p:cNvPr id="9" name="Rectangle 3">
            <a:extLst>
              <a:ext uri="{FF2B5EF4-FFF2-40B4-BE49-F238E27FC236}">
                <a16:creationId xmlns:a16="http://schemas.microsoft.com/office/drawing/2014/main" id="{6F64531C-F1CA-03AF-920E-94EDE91D1E19}"/>
              </a:ext>
            </a:extLst>
          </p:cNvPr>
          <p:cNvSpPr txBox="1">
            <a:spLocks noChangeArrowheads="1"/>
          </p:cNvSpPr>
          <p:nvPr/>
        </p:nvSpPr>
        <p:spPr bwMode="auto">
          <a:xfrm>
            <a:off x="6580296" y="1662126"/>
            <a:ext cx="2520280" cy="548343"/>
          </a:xfrm>
          <a:prstGeom prst="rect">
            <a:avLst/>
          </a:prstGeom>
          <a:noFill/>
          <a:ln>
            <a:miter lim="800000"/>
            <a:headEnd/>
            <a:tailEnd/>
          </a:ln>
        </p:spPr>
        <p:txBody>
          <a:bodyPr/>
          <a:lstStyle/>
          <a:p>
            <a:pPr>
              <a:lnSpc>
                <a:spcPct val="110000"/>
              </a:lnSpc>
              <a:spcBef>
                <a:spcPct val="20000"/>
              </a:spcBef>
              <a:buSzPct val="120000"/>
              <a:defRPr/>
            </a:pPr>
            <a:r>
              <a:rPr lang="zh-CN" altLang="en-US" sz="1400" dirty="0">
                <a:solidFill>
                  <a:srgbClr val="FF0000"/>
                </a:solidFill>
                <a:latin typeface="+mn-ea"/>
                <a:ea typeface="+mn-ea"/>
              </a:rPr>
              <a:t>读取二进制结果，并进行运算分析，得出测量结果。</a:t>
            </a:r>
            <a:endParaRPr lang="en-US" altLang="zh-CN" sz="1400" dirty="0">
              <a:solidFill>
                <a:srgbClr val="FF0000"/>
              </a:solidFill>
              <a:latin typeface="+mn-ea"/>
              <a:ea typeface="+mn-ea"/>
            </a:endParaRPr>
          </a:p>
        </p:txBody>
      </p:sp>
      <p:sp>
        <p:nvSpPr>
          <p:cNvPr id="10" name="Rectangle 3">
            <a:extLst>
              <a:ext uri="{FF2B5EF4-FFF2-40B4-BE49-F238E27FC236}">
                <a16:creationId xmlns:a16="http://schemas.microsoft.com/office/drawing/2014/main" id="{735655F8-10F6-2E4C-758D-11B6CA57153F}"/>
              </a:ext>
            </a:extLst>
          </p:cNvPr>
          <p:cNvSpPr txBox="1">
            <a:spLocks noChangeArrowheads="1"/>
          </p:cNvSpPr>
          <p:nvPr/>
        </p:nvSpPr>
        <p:spPr bwMode="auto">
          <a:xfrm>
            <a:off x="8886437" y="3248636"/>
            <a:ext cx="2520280" cy="394061"/>
          </a:xfrm>
          <a:prstGeom prst="rect">
            <a:avLst/>
          </a:prstGeom>
          <a:noFill/>
          <a:ln>
            <a:miter lim="800000"/>
            <a:headEnd/>
            <a:tailEnd/>
          </a:ln>
        </p:spPr>
        <p:txBody>
          <a:bodyPr/>
          <a:lstStyle/>
          <a:p>
            <a:pPr>
              <a:lnSpc>
                <a:spcPct val="110000"/>
              </a:lnSpc>
              <a:spcBef>
                <a:spcPct val="20000"/>
              </a:spcBef>
              <a:buSzPct val="120000"/>
              <a:defRPr/>
            </a:pPr>
            <a:r>
              <a:rPr lang="zh-CN" altLang="en-US" sz="1400" dirty="0">
                <a:solidFill>
                  <a:srgbClr val="FF0000"/>
                </a:solidFill>
                <a:latin typeface="+mn-ea"/>
                <a:ea typeface="+mn-ea"/>
              </a:rPr>
              <a:t>将测量结果显示出来。</a:t>
            </a:r>
            <a:endParaRPr lang="en-US" altLang="zh-CN" sz="1400" dirty="0">
              <a:solidFill>
                <a:srgbClr val="FF0000"/>
              </a:solidFill>
              <a:latin typeface="+mn-ea"/>
              <a:ea typeface="+mn-ea"/>
            </a:endParaRPr>
          </a:p>
          <a:p>
            <a:pPr>
              <a:lnSpc>
                <a:spcPct val="110000"/>
              </a:lnSpc>
              <a:spcBef>
                <a:spcPct val="20000"/>
              </a:spcBef>
              <a:buSzPct val="120000"/>
              <a:defRPr/>
            </a:pPr>
            <a:endParaRPr lang="en-US" altLang="zh-CN" sz="1400" dirty="0">
              <a:solidFill>
                <a:srgbClr val="FF0000"/>
              </a:solidFill>
              <a:latin typeface="+mn-ea"/>
              <a:ea typeface="+mn-ea"/>
            </a:endParaRPr>
          </a:p>
          <a:p>
            <a:pPr>
              <a:lnSpc>
                <a:spcPct val="110000"/>
              </a:lnSpc>
              <a:spcBef>
                <a:spcPct val="20000"/>
              </a:spcBef>
              <a:buSzPct val="120000"/>
              <a:defRPr/>
            </a:pPr>
            <a:endParaRPr lang="en-US" altLang="zh-CN" sz="1400" dirty="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animBg="1"/>
      <p:bldP spid="5"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658701" y="975600"/>
            <a:ext cx="11162884" cy="576000"/>
          </a:xfrm>
        </p:spPr>
        <p:txBody>
          <a:bodyPr/>
          <a:lstStyle/>
          <a:p>
            <a:r>
              <a:rPr lang="zh-CN" altLang="en-US" dirty="0"/>
              <a:t>日常生活中离不开测量</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24" y="1903235"/>
            <a:ext cx="3480488" cy="2110234"/>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624" y="4293096"/>
            <a:ext cx="3121152" cy="228295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198" y="1952836"/>
            <a:ext cx="3201889" cy="213886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363" y="4301994"/>
            <a:ext cx="3084444" cy="2274054"/>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2284" y="1903235"/>
            <a:ext cx="2293987" cy="2880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2837638" y="872716"/>
            <a:ext cx="6588732" cy="574183"/>
          </a:xfrm>
        </p:spPr>
        <p:txBody>
          <a:bodyPr>
            <a:normAutofit/>
          </a:bodyPr>
          <a:lstStyle/>
          <a:p>
            <a:r>
              <a:rPr lang="en-US" altLang="zh-CN" dirty="0"/>
              <a:t>ADI</a:t>
            </a:r>
            <a:r>
              <a:rPr lang="zh-CN" altLang="en-US" dirty="0"/>
              <a:t>电能计量</a:t>
            </a:r>
            <a:r>
              <a:rPr lang="en-US" altLang="zh-CN" dirty="0"/>
              <a:t>AFE</a:t>
            </a:r>
            <a:r>
              <a:rPr lang="zh-CN" altLang="en-US" dirty="0"/>
              <a:t>芯片</a:t>
            </a:r>
            <a:r>
              <a:rPr lang="en-US" altLang="zh-CN" dirty="0"/>
              <a:t>—ADE9000</a:t>
            </a:r>
            <a:endParaRPr lang="zh-CN" altLang="en-US" dirty="0"/>
          </a:p>
        </p:txBody>
      </p:sp>
      <p:pic>
        <p:nvPicPr>
          <p:cNvPr id="8" name="图片 7"/>
          <p:cNvPicPr/>
          <p:nvPr/>
        </p:nvPicPr>
        <p:blipFill>
          <a:blip r:embed="rId2"/>
          <a:stretch>
            <a:fillRect/>
          </a:stretch>
        </p:blipFill>
        <p:spPr>
          <a:xfrm>
            <a:off x="2881380" y="2098227"/>
            <a:ext cx="6277593" cy="4320480"/>
          </a:xfrm>
          <a:prstGeom prst="rect">
            <a:avLst/>
          </a:prstGeom>
        </p:spPr>
      </p:pic>
      <p:sp>
        <p:nvSpPr>
          <p:cNvPr id="9" name="文本框 8"/>
          <p:cNvSpPr txBox="1"/>
          <p:nvPr/>
        </p:nvSpPr>
        <p:spPr>
          <a:xfrm>
            <a:off x="8158957" y="2003571"/>
            <a:ext cx="184731" cy="369332"/>
          </a:xfrm>
          <a:prstGeom prst="rect">
            <a:avLst/>
          </a:prstGeom>
          <a:noFill/>
        </p:spPr>
        <p:txBody>
          <a:bodyPr wrap="none" rtlCol="0">
            <a:spAutoFit/>
          </a:bodyPr>
          <a:lstStyle/>
          <a:p>
            <a:endParaRPr lang="zh-CN" altLang="en-US" dirty="0"/>
          </a:p>
        </p:txBody>
      </p:sp>
      <p:sp>
        <p:nvSpPr>
          <p:cNvPr id="10" name="椭圆 9"/>
          <p:cNvSpPr/>
          <p:nvPr/>
        </p:nvSpPr>
        <p:spPr>
          <a:xfrm>
            <a:off x="3035660" y="2651643"/>
            <a:ext cx="468052" cy="324036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a:off x="2896284" y="1719281"/>
            <a:ext cx="1111484" cy="472346"/>
          </a:xfrm>
          <a:prstGeom prst="wedgeRoundRectCallout">
            <a:avLst>
              <a:gd name="adj1" fmla="val -1930"/>
              <a:gd name="adj2" fmla="val 16362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信号调理</a:t>
            </a:r>
          </a:p>
        </p:txBody>
      </p:sp>
      <p:sp>
        <p:nvSpPr>
          <p:cNvPr id="12" name="椭圆 11"/>
          <p:cNvSpPr/>
          <p:nvPr/>
        </p:nvSpPr>
        <p:spPr>
          <a:xfrm>
            <a:off x="3575720" y="2651643"/>
            <a:ext cx="1908212" cy="3564396"/>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标注 12"/>
          <p:cNvSpPr/>
          <p:nvPr/>
        </p:nvSpPr>
        <p:spPr>
          <a:xfrm>
            <a:off x="4763852" y="1705102"/>
            <a:ext cx="1285543" cy="501044"/>
          </a:xfrm>
          <a:prstGeom prst="wedgeRoundRectCallout">
            <a:avLst>
              <a:gd name="adj1" fmla="val -40552"/>
              <a:gd name="adj2" fmla="val 17565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模数转换</a:t>
            </a:r>
          </a:p>
        </p:txBody>
      </p:sp>
      <p:sp>
        <p:nvSpPr>
          <p:cNvPr id="14" name="圆角矩形标注 13"/>
          <p:cNvSpPr/>
          <p:nvPr/>
        </p:nvSpPr>
        <p:spPr>
          <a:xfrm>
            <a:off x="6661129" y="1700808"/>
            <a:ext cx="997383" cy="487862"/>
          </a:xfrm>
          <a:prstGeom prst="wedgeRoundRectCallout">
            <a:avLst>
              <a:gd name="adj1" fmla="val -9848"/>
              <a:gd name="adj2" fmla="val 1603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计算机</a:t>
            </a:r>
            <a:endParaRPr lang="en-US" altLang="zh-CN" sz="1600" dirty="0"/>
          </a:p>
          <a:p>
            <a:pPr algn="ctr"/>
            <a:r>
              <a:rPr lang="en-US" altLang="zh-CN" sz="1600" dirty="0"/>
              <a:t>DSP</a:t>
            </a:r>
            <a:endParaRPr lang="zh-CN" altLang="en-US" sz="1600" dirty="0"/>
          </a:p>
        </p:txBody>
      </p:sp>
      <p:sp>
        <p:nvSpPr>
          <p:cNvPr id="16" name="左右箭头 15"/>
          <p:cNvSpPr/>
          <p:nvPr/>
        </p:nvSpPr>
        <p:spPr>
          <a:xfrm>
            <a:off x="9084332" y="4945462"/>
            <a:ext cx="684076" cy="288032"/>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a:stretch>
            <a:fillRect/>
          </a:stretch>
        </p:blipFill>
        <p:spPr>
          <a:xfrm>
            <a:off x="1078216" y="2651643"/>
            <a:ext cx="1116124" cy="1357715"/>
          </a:xfrm>
          <a:prstGeom prst="rect">
            <a:avLst/>
          </a:prstGeom>
        </p:spPr>
      </p:pic>
      <p:sp>
        <p:nvSpPr>
          <p:cNvPr id="18" name="圆角矩形 17"/>
          <p:cNvSpPr/>
          <p:nvPr/>
        </p:nvSpPr>
        <p:spPr>
          <a:xfrm>
            <a:off x="895718" y="1734615"/>
            <a:ext cx="1327556" cy="4715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传感器</a:t>
            </a:r>
          </a:p>
        </p:txBody>
      </p:sp>
      <p:pic>
        <p:nvPicPr>
          <p:cNvPr id="19" name="图片 18"/>
          <p:cNvPicPr>
            <a:picLocks noChangeAspect="1"/>
          </p:cNvPicPr>
          <p:nvPr/>
        </p:nvPicPr>
        <p:blipFill>
          <a:blip r:embed="rId4"/>
          <a:stretch>
            <a:fillRect/>
          </a:stretch>
        </p:blipFill>
        <p:spPr>
          <a:xfrm>
            <a:off x="695400" y="4192123"/>
            <a:ext cx="1897386" cy="889715"/>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8569" y="3211432"/>
            <a:ext cx="1472035" cy="1685479"/>
          </a:xfrm>
          <a:prstGeom prst="rect">
            <a:avLst/>
          </a:prstGeom>
        </p:spPr>
      </p:pic>
      <p:sp>
        <p:nvSpPr>
          <p:cNvPr id="21" name="圆角矩形 20"/>
          <p:cNvSpPr/>
          <p:nvPr/>
        </p:nvSpPr>
        <p:spPr>
          <a:xfrm>
            <a:off x="9851745" y="1741106"/>
            <a:ext cx="1354312" cy="4877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显示结果</a:t>
            </a:r>
          </a:p>
        </p:txBody>
      </p:sp>
      <p:sp>
        <p:nvSpPr>
          <p:cNvPr id="22" name="右箭头 21"/>
          <p:cNvSpPr/>
          <p:nvPr/>
        </p:nvSpPr>
        <p:spPr>
          <a:xfrm>
            <a:off x="2351584" y="1875650"/>
            <a:ext cx="360040" cy="153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187788" y="1885122"/>
            <a:ext cx="360040" cy="153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6168008" y="1875650"/>
            <a:ext cx="360040" cy="153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7860196" y="1875650"/>
            <a:ext cx="360040" cy="153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63415" y="3068890"/>
            <a:ext cx="738052" cy="523220"/>
          </a:xfrm>
          <a:prstGeom prst="rect">
            <a:avLst/>
          </a:prstGeom>
          <a:noFill/>
        </p:spPr>
        <p:txBody>
          <a:bodyPr wrap="square" rtlCol="0">
            <a:spAutoFit/>
          </a:bodyPr>
          <a:lstStyle/>
          <a:p>
            <a:pPr algn="ctr"/>
            <a:r>
              <a:rPr lang="zh-CN" altLang="en-US" sz="1400" dirty="0"/>
              <a:t>电流</a:t>
            </a:r>
            <a:endParaRPr lang="en-US" altLang="zh-CN" sz="1400" dirty="0"/>
          </a:p>
          <a:p>
            <a:pPr algn="ctr"/>
            <a:r>
              <a:rPr lang="zh-CN" altLang="en-US" sz="1400" dirty="0"/>
              <a:t>互感器</a:t>
            </a:r>
          </a:p>
        </p:txBody>
      </p:sp>
      <p:sp>
        <p:nvSpPr>
          <p:cNvPr id="27" name="文本框 26"/>
          <p:cNvSpPr txBox="1"/>
          <p:nvPr/>
        </p:nvSpPr>
        <p:spPr>
          <a:xfrm>
            <a:off x="816989" y="5089478"/>
            <a:ext cx="1735338" cy="307777"/>
          </a:xfrm>
          <a:prstGeom prst="rect">
            <a:avLst/>
          </a:prstGeom>
          <a:noFill/>
        </p:spPr>
        <p:txBody>
          <a:bodyPr wrap="square" rtlCol="0">
            <a:spAutoFit/>
          </a:bodyPr>
          <a:lstStyle/>
          <a:p>
            <a:pPr algn="ctr"/>
            <a:r>
              <a:rPr lang="zh-CN" altLang="en-US" sz="1400" dirty="0"/>
              <a:t>罗氏线圈</a:t>
            </a:r>
          </a:p>
        </p:txBody>
      </p:sp>
      <p:pic>
        <p:nvPicPr>
          <p:cNvPr id="28" name="图片 27"/>
          <p:cNvPicPr>
            <a:picLocks noChangeAspect="1"/>
          </p:cNvPicPr>
          <p:nvPr/>
        </p:nvPicPr>
        <p:blipFill>
          <a:blip r:embed="rId6"/>
          <a:stretch>
            <a:fillRect/>
          </a:stretch>
        </p:blipFill>
        <p:spPr>
          <a:xfrm>
            <a:off x="10002937" y="4985776"/>
            <a:ext cx="1277639" cy="1141398"/>
          </a:xfrm>
          <a:prstGeom prst="rect">
            <a:avLst/>
          </a:prstGeom>
        </p:spPr>
      </p:pic>
    </p:spTree>
    <p:extLst>
      <p:ext uri="{BB962C8B-B14F-4D97-AF65-F5344CB8AC3E}">
        <p14:creationId xmlns:p14="http://schemas.microsoft.com/office/powerpoint/2010/main" val="344260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8" grpId="0" animBg="1"/>
      <p:bldP spid="21" grpId="0" animBg="1"/>
      <p:bldP spid="22" grpId="0" animBg="1"/>
      <p:bldP spid="23"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zh-CN" altLang="en-US" dirty="0">
                <a:latin typeface="楷体_GB2312" pitchFamily="49" charset="-122"/>
                <a:ea typeface="宋体" panose="02010600030101010101" pitchFamily="2" charset="-122"/>
              </a:rPr>
              <a:t>测量基础知识</a:t>
            </a:r>
          </a:p>
        </p:txBody>
      </p:sp>
      <p:grpSp>
        <p:nvGrpSpPr>
          <p:cNvPr id="2" name="组合 1"/>
          <p:cNvGrpSpPr/>
          <p:nvPr/>
        </p:nvGrpSpPr>
        <p:grpSpPr>
          <a:xfrm>
            <a:off x="3503712" y="1736812"/>
            <a:ext cx="5460930" cy="2855808"/>
            <a:chOff x="3539716" y="2348880"/>
            <a:chExt cx="5460930" cy="2855808"/>
          </a:xfrm>
        </p:grpSpPr>
        <p:grpSp>
          <p:nvGrpSpPr>
            <p:cNvPr id="5" name="组合 4"/>
            <p:cNvGrpSpPr/>
            <p:nvPr/>
          </p:nvGrpSpPr>
          <p:grpSpPr>
            <a:xfrm>
              <a:off x="3539716" y="2348880"/>
              <a:ext cx="5460930" cy="472042"/>
              <a:chOff x="1841535" y="1274734"/>
              <a:chExt cx="5460930" cy="472042"/>
            </a:xfrm>
          </p:grpSpPr>
          <p:grpSp>
            <p:nvGrpSpPr>
              <p:cNvPr id="6" name="组合 5"/>
              <p:cNvGrpSpPr/>
              <p:nvPr/>
            </p:nvGrpSpPr>
            <p:grpSpPr>
              <a:xfrm>
                <a:off x="1841535" y="1303550"/>
                <a:ext cx="843427" cy="443226"/>
                <a:chOff x="666810" y="2586037"/>
                <a:chExt cx="468000" cy="245937"/>
              </a:xfrm>
            </p:grpSpPr>
            <p:sp>
              <p:nvSpPr>
                <p:cNvPr id="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测量及测量方法</a:t>
                </a:r>
              </a:p>
            </p:txBody>
          </p:sp>
        </p:grpSp>
        <p:grpSp>
          <p:nvGrpSpPr>
            <p:cNvPr id="11" name="组合 10"/>
            <p:cNvGrpSpPr/>
            <p:nvPr/>
          </p:nvGrpSpPr>
          <p:grpSpPr>
            <a:xfrm>
              <a:off x="3539716" y="2945642"/>
              <a:ext cx="5460930" cy="472042"/>
              <a:chOff x="1841535" y="2194707"/>
              <a:chExt cx="5460930" cy="472042"/>
            </a:xfrm>
          </p:grpSpPr>
          <p:grpSp>
            <p:nvGrpSpPr>
              <p:cNvPr id="12" name="组合 11"/>
              <p:cNvGrpSpPr/>
              <p:nvPr/>
            </p:nvGrpSpPr>
            <p:grpSpPr>
              <a:xfrm>
                <a:off x="1841535" y="2223523"/>
                <a:ext cx="843427" cy="443226"/>
                <a:chOff x="666810" y="2586037"/>
                <a:chExt cx="468000" cy="245937"/>
              </a:xfrm>
            </p:grpSpPr>
            <p:sp>
              <p:nvSpPr>
                <p:cNvPr id="1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6" name="文本框 15"/>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直接连接符 12"/>
              <p:cNvCxnSpPr>
                <a:stCxn id="15"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5073" y="2194707"/>
                <a:ext cx="4387392" cy="461665"/>
              </a:xfrm>
              <a:prstGeom prst="rect">
                <a:avLst/>
              </a:prstGeom>
              <a:noFill/>
            </p:spPr>
            <p:txBody>
              <a:bodyPr wrap="square" rtlCol="0">
                <a:spAutoFit/>
              </a:bodyPr>
              <a:lstStyle/>
              <a:p>
                <a:pPr lvl="0"/>
                <a:r>
                  <a:rPr lang="zh-CN" altLang="en-US" sz="2400" dirty="0"/>
                  <a:t>现代电气测量系统的基本组成 </a:t>
                </a:r>
              </a:p>
            </p:txBody>
          </p:sp>
        </p:grpSp>
        <p:grpSp>
          <p:nvGrpSpPr>
            <p:cNvPr id="17" name="组合 16"/>
            <p:cNvGrpSpPr/>
            <p:nvPr/>
          </p:nvGrpSpPr>
          <p:grpSpPr>
            <a:xfrm>
              <a:off x="3539716" y="3542404"/>
              <a:ext cx="5460930" cy="472042"/>
              <a:chOff x="1841535" y="3114680"/>
              <a:chExt cx="5460930" cy="472042"/>
            </a:xfrm>
          </p:grpSpPr>
          <p:grpSp>
            <p:nvGrpSpPr>
              <p:cNvPr id="18" name="组合 17"/>
              <p:cNvGrpSpPr/>
              <p:nvPr/>
            </p:nvGrpSpPr>
            <p:grpSpPr>
              <a:xfrm>
                <a:off x="1841535" y="3143496"/>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9" name="直接连接符 18"/>
              <p:cNvCxnSpPr>
                <a:stCxn id="2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3114680"/>
                <a:ext cx="4387392" cy="461665"/>
              </a:xfrm>
              <a:prstGeom prst="rect">
                <a:avLst/>
              </a:prstGeom>
              <a:noFill/>
            </p:spPr>
            <p:txBody>
              <a:bodyPr wrap="square" rtlCol="0">
                <a:spAutoFit/>
              </a:bodyPr>
              <a:lstStyle/>
              <a:p>
                <a:pPr lvl="0"/>
                <a:r>
                  <a:rPr lang="zh-CN" altLang="en-US" sz="2400" dirty="0"/>
                  <a:t>测量系统的静态特性</a:t>
                </a:r>
              </a:p>
            </p:txBody>
          </p:sp>
        </p:grpSp>
        <p:grpSp>
          <p:nvGrpSpPr>
            <p:cNvPr id="23" name="组合 22"/>
            <p:cNvGrpSpPr/>
            <p:nvPr/>
          </p:nvGrpSpPr>
          <p:grpSpPr>
            <a:xfrm>
              <a:off x="3539716" y="4135884"/>
              <a:ext cx="5460930" cy="472042"/>
              <a:chOff x="1841535" y="1274734"/>
              <a:chExt cx="5460930" cy="472042"/>
            </a:xfrm>
          </p:grpSpPr>
          <p:grpSp>
            <p:nvGrpSpPr>
              <p:cNvPr id="24" name="组合 23"/>
              <p:cNvGrpSpPr/>
              <p:nvPr/>
            </p:nvGrpSpPr>
            <p:grpSpPr>
              <a:xfrm>
                <a:off x="1841535" y="1303550"/>
                <a:ext cx="843427" cy="443226"/>
                <a:chOff x="666810" y="2586037"/>
                <a:chExt cx="468000" cy="245937"/>
              </a:xfrm>
            </p:grpSpPr>
            <p:sp>
              <p:nvSpPr>
                <p:cNvPr id="2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连接符 24"/>
              <p:cNvCxnSpPr>
                <a:stCxn id="2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测量系统的动态特性</a:t>
                </a:r>
              </a:p>
            </p:txBody>
          </p:sp>
        </p:grpSp>
        <p:grpSp>
          <p:nvGrpSpPr>
            <p:cNvPr id="29" name="组合 28"/>
            <p:cNvGrpSpPr/>
            <p:nvPr/>
          </p:nvGrpSpPr>
          <p:grpSpPr>
            <a:xfrm>
              <a:off x="3539716" y="4732646"/>
              <a:ext cx="5460930" cy="472042"/>
              <a:chOff x="1841535" y="2194707"/>
              <a:chExt cx="5460930" cy="472042"/>
            </a:xfrm>
          </p:grpSpPr>
          <p:grpSp>
            <p:nvGrpSpPr>
              <p:cNvPr id="30" name="组合 29"/>
              <p:cNvGrpSpPr/>
              <p:nvPr/>
            </p:nvGrpSpPr>
            <p:grpSpPr>
              <a:xfrm>
                <a:off x="1841535" y="2223523"/>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直接连接符 30"/>
              <p:cNvCxnSpPr>
                <a:stCxn id="3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2194707"/>
                <a:ext cx="4387392" cy="461665"/>
              </a:xfrm>
              <a:prstGeom prst="rect">
                <a:avLst/>
              </a:prstGeom>
              <a:noFill/>
            </p:spPr>
            <p:txBody>
              <a:bodyPr wrap="square" rtlCol="0">
                <a:spAutoFit/>
              </a:bodyPr>
              <a:lstStyle/>
              <a:p>
                <a:pPr lvl="0"/>
                <a:r>
                  <a:rPr lang="zh-CN" altLang="en-US" sz="2400" dirty="0"/>
                  <a:t>电气测量系统的主要技术指标</a:t>
                </a:r>
              </a:p>
            </p:txBody>
          </p:sp>
        </p:grpSp>
      </p:grpSp>
    </p:spTree>
    <p:extLst>
      <p:ext uri="{BB962C8B-B14F-4D97-AF65-F5344CB8AC3E}">
        <p14:creationId xmlns:p14="http://schemas.microsoft.com/office/powerpoint/2010/main" val="68023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5425045" y="2866437"/>
            <a:ext cx="0" cy="31908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p:txBody>
          <a:bodyPr>
            <a:normAutofit/>
          </a:bodyPr>
          <a:lstStyle/>
          <a:p>
            <a:r>
              <a:rPr lang="zh-CN" altLang="en-US" dirty="0"/>
              <a:t>测量系统的静态特性</a:t>
            </a:r>
          </a:p>
        </p:txBody>
      </p:sp>
      <p:sp>
        <p:nvSpPr>
          <p:cNvPr id="3" name="AutoShape 7"/>
          <p:cNvSpPr>
            <a:spLocks noChangeArrowheads="1"/>
          </p:cNvSpPr>
          <p:nvPr/>
        </p:nvSpPr>
        <p:spPr bwMode="auto">
          <a:xfrm>
            <a:off x="5348191" y="758500"/>
            <a:ext cx="2994025" cy="720725"/>
          </a:xfrm>
          <a:prstGeom prst="wedgeRoundRectCallout">
            <a:avLst>
              <a:gd name="adj1" fmla="val -85457"/>
              <a:gd name="adj2" fmla="val 29738"/>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bg1"/>
                </a:solidFill>
                <a:latin typeface="+mn-ea"/>
                <a:ea typeface="+mn-ea"/>
              </a:rPr>
              <a:t>又称“刻度特性”、“标准曲线”或“校准曲线” </a:t>
            </a:r>
          </a:p>
        </p:txBody>
      </p:sp>
      <p:sp>
        <p:nvSpPr>
          <p:cNvPr id="2" name="矩形 1"/>
          <p:cNvSpPr/>
          <p:nvPr/>
        </p:nvSpPr>
        <p:spPr>
          <a:xfrm>
            <a:off x="814036" y="1565099"/>
            <a:ext cx="8518679" cy="1130246"/>
          </a:xfrm>
          <a:prstGeom prst="rect">
            <a:avLst/>
          </a:prstGeom>
        </p:spPr>
        <p:txBody>
          <a:bodyPr wrap="none">
            <a:spAutoFit/>
          </a:bodyPr>
          <a:lstStyle/>
          <a:p>
            <a:pPr lvl="0">
              <a:lnSpc>
                <a:spcPct val="150000"/>
              </a:lnSpc>
            </a:pPr>
            <a:r>
              <a:rPr lang="zh-CN" altLang="en-US" sz="2400" dirty="0">
                <a:latin typeface="+mn-lt"/>
                <a:ea typeface="+mn-ea"/>
              </a:rPr>
              <a:t>静态特性的定义：</a:t>
            </a:r>
            <a:endParaRPr lang="en-US" altLang="zh-CN" sz="2400" dirty="0">
              <a:latin typeface="+mn-lt"/>
              <a:ea typeface="+mn-ea"/>
            </a:endParaRPr>
          </a:p>
          <a:p>
            <a:pPr lvl="0">
              <a:lnSpc>
                <a:spcPct val="150000"/>
              </a:lnSpc>
            </a:pPr>
            <a:r>
              <a:rPr lang="zh-CN" altLang="zh-CN" sz="2400" dirty="0">
                <a:latin typeface="+mn-lt"/>
                <a:ea typeface="+mn-ea"/>
              </a:rPr>
              <a:t>输入</a:t>
            </a:r>
            <a:r>
              <a:rPr lang="en-US" altLang="zh-CN" sz="2400" dirty="0">
                <a:latin typeface="+mn-lt"/>
                <a:ea typeface="+mn-ea"/>
              </a:rPr>
              <a:t> </a:t>
            </a:r>
            <a:r>
              <a:rPr lang="en-US" altLang="zh-CN" sz="2400" i="1" dirty="0">
                <a:latin typeface="+mn-lt"/>
                <a:ea typeface="+mn-ea"/>
                <a:cs typeface="Times New Roman" panose="02020603050405020304" pitchFamily="18" charset="0"/>
              </a:rPr>
              <a:t>x </a:t>
            </a:r>
            <a:r>
              <a:rPr lang="zh-CN" altLang="zh-CN" sz="2400" dirty="0">
                <a:latin typeface="+mn-lt"/>
                <a:ea typeface="+mn-ea"/>
              </a:rPr>
              <a:t>不随时间变化时，</a:t>
            </a:r>
            <a:r>
              <a:rPr lang="zh-CN" altLang="en-US" sz="2400" dirty="0">
                <a:latin typeface="+mn-lt"/>
                <a:ea typeface="+mn-ea"/>
              </a:rPr>
              <a:t>测量系统的</a:t>
            </a:r>
            <a:r>
              <a:rPr lang="zh-CN" altLang="zh-CN" sz="2400" dirty="0">
                <a:latin typeface="+mn-lt"/>
                <a:ea typeface="+mn-ea"/>
              </a:rPr>
              <a:t>输</a:t>
            </a:r>
            <a:r>
              <a:rPr lang="zh-CN" altLang="en-US" sz="2400" dirty="0">
                <a:latin typeface="+mn-lt"/>
                <a:ea typeface="+mn-ea"/>
              </a:rPr>
              <a:t>出</a:t>
            </a:r>
            <a:r>
              <a:rPr lang="en-US" altLang="zh-CN" sz="2400" i="1" dirty="0">
                <a:latin typeface="+mn-lt"/>
                <a:ea typeface="+mn-ea"/>
                <a:cs typeface="Times New Roman" panose="02020603050405020304" pitchFamily="18" charset="0"/>
              </a:rPr>
              <a:t>y</a:t>
            </a:r>
            <a:r>
              <a:rPr lang="zh-CN" altLang="zh-CN" sz="2400" dirty="0">
                <a:latin typeface="+mn-lt"/>
                <a:ea typeface="+mn-ea"/>
              </a:rPr>
              <a:t>与输</a:t>
            </a:r>
            <a:r>
              <a:rPr lang="zh-CN" altLang="en-US" sz="2400" dirty="0">
                <a:latin typeface="+mn-lt"/>
                <a:ea typeface="+mn-ea"/>
              </a:rPr>
              <a:t>入</a:t>
            </a:r>
            <a:r>
              <a:rPr lang="en-US" altLang="zh-CN" sz="2400" i="1" dirty="0">
                <a:latin typeface="+mn-lt"/>
                <a:ea typeface="+mn-ea"/>
                <a:cs typeface="Times New Roman" panose="02020603050405020304" pitchFamily="18" charset="0"/>
              </a:rPr>
              <a:t>x</a:t>
            </a:r>
            <a:r>
              <a:rPr lang="en-US" altLang="zh-CN" sz="2400" dirty="0">
                <a:latin typeface="+mn-lt"/>
                <a:ea typeface="+mn-ea"/>
              </a:rPr>
              <a:t> </a:t>
            </a:r>
            <a:r>
              <a:rPr lang="zh-CN" altLang="zh-CN" sz="2400" dirty="0">
                <a:latin typeface="+mn-lt"/>
                <a:ea typeface="+mn-ea"/>
              </a:rPr>
              <a:t>之间的关系</a:t>
            </a:r>
          </a:p>
        </p:txBody>
      </p:sp>
      <p:sp>
        <p:nvSpPr>
          <p:cNvPr id="6" name="矩形 5"/>
          <p:cNvSpPr/>
          <p:nvPr/>
        </p:nvSpPr>
        <p:spPr>
          <a:xfrm>
            <a:off x="803412" y="3313364"/>
            <a:ext cx="3570208" cy="2308324"/>
          </a:xfrm>
          <a:prstGeom prst="rect">
            <a:avLst/>
          </a:prstGeom>
        </p:spPr>
        <p:txBody>
          <a:bodyPr wrap="none">
            <a:spAutoFit/>
          </a:bodyPr>
          <a:lstStyle/>
          <a:p>
            <a:pPr lvl="0"/>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理想测量系统</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线性特性</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0"/>
            <a:endParaRPr lang="en-US"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y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p>
          <a:p>
            <a:pPr lvl="0"/>
            <a:endParaRPr lang="zh-CN"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零位；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灵敏度</a:t>
            </a:r>
            <a:endParaRPr lang="zh-CN"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lvl="0"/>
            <a:endParaRPr lang="zh-CN" altLang="en-US" sz="2400" dirty="0"/>
          </a:p>
        </p:txBody>
      </p:sp>
      <p:sp>
        <p:nvSpPr>
          <p:cNvPr id="10" name="矩形 9"/>
          <p:cNvSpPr/>
          <p:nvPr/>
        </p:nvSpPr>
        <p:spPr>
          <a:xfrm>
            <a:off x="6290362" y="3313364"/>
            <a:ext cx="4666662" cy="2246769"/>
          </a:xfrm>
          <a:prstGeom prst="rect">
            <a:avLst/>
          </a:prstGeom>
        </p:spPr>
        <p:txBody>
          <a:bodyPr wrap="none">
            <a:spAutoFit/>
          </a:bodyPr>
          <a:lstStyle/>
          <a:p>
            <a:pPr lvl="0"/>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实际的测量系统</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非线性特性</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lvl="0"/>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y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i="1"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lvl="0"/>
            <a:endParaRPr lang="zh-CN"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lvl="0"/>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式中</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常量</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椭圆 14"/>
          <p:cNvSpPr/>
          <p:nvPr/>
        </p:nvSpPr>
        <p:spPr bwMode="auto">
          <a:xfrm>
            <a:off x="5015880" y="3969060"/>
            <a:ext cx="819114" cy="819351"/>
          </a:xfrm>
          <a:prstGeom prst="ellipse">
            <a:avLst/>
          </a:prstGeom>
          <a:solidFill>
            <a:srgbClr val="9954CC"/>
          </a:solidFill>
          <a:ln w="9525" cap="flat" cmpd="sng" algn="ctr">
            <a:solidFill>
              <a:srgbClr val="F8F8F8"/>
            </a:solidFill>
            <a:prstDash val="solid"/>
            <a:round/>
            <a:headEnd type="none" w="med" len="med"/>
            <a:tailEnd type="none" w="med" len="med"/>
          </a:ln>
          <a:effectLst/>
        </p:spPr>
        <p:txBody>
          <a:bodyPr vert="horz" wrap="square" lIns="91438" tIns="45719" rIns="91438" bIns="45719" numCol="1" rtlCol="0" anchor="t" anchorCtr="0" compatLnSpc="1"/>
          <a:lstStyle/>
          <a:p>
            <a:pPr defTabSz="913765"/>
            <a:endParaRPr lang="zh-CN" altLang="en-US" sz="1200"/>
          </a:p>
        </p:txBody>
      </p:sp>
      <p:sp>
        <p:nvSpPr>
          <p:cNvPr id="16" name="TextBox 38"/>
          <p:cNvSpPr txBox="1"/>
          <p:nvPr/>
        </p:nvSpPr>
        <p:spPr>
          <a:xfrm>
            <a:off x="5175530" y="4154864"/>
            <a:ext cx="499030" cy="462455"/>
          </a:xfrm>
          <a:prstGeom prst="rect">
            <a:avLst/>
          </a:prstGeom>
          <a:noFill/>
        </p:spPr>
        <p:txBody>
          <a:bodyPr wrap="none" lIns="91438" tIns="45719" rIns="91438" bIns="45719" rtlCol="0">
            <a:spAutoFit/>
          </a:bodyPr>
          <a:lstStyle/>
          <a:p>
            <a:r>
              <a:rPr lang="en-US" altLang="zh-CN" sz="2400" dirty="0">
                <a:solidFill>
                  <a:srgbClr val="F8F8F8"/>
                </a:solidFill>
              </a:rPr>
              <a:t>VS</a:t>
            </a:r>
            <a:endParaRPr lang="zh-CN" altLang="en-US" sz="2400" dirty="0">
              <a:solidFill>
                <a:srgbClr val="F8F8F8"/>
              </a:solidFill>
            </a:endParaRPr>
          </a:p>
        </p:txBody>
      </p:sp>
      <p:cxnSp>
        <p:nvCxnSpPr>
          <p:cNvPr id="17" name="直接连接符 16"/>
          <p:cNvCxnSpPr/>
          <p:nvPr/>
        </p:nvCxnSpPr>
        <p:spPr>
          <a:xfrm flipV="1">
            <a:off x="658702" y="2843935"/>
            <a:ext cx="10882903" cy="45005"/>
          </a:xfrm>
          <a:prstGeom prst="line">
            <a:avLst/>
          </a:prstGeom>
          <a:ln w="28575"/>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0" grpId="0"/>
      <p:bldP spid="15"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sp>
        <p:nvSpPr>
          <p:cNvPr id="18"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sp>
        <p:nvSpPr>
          <p:cNvPr id="20" name="Rectangle 3"/>
          <p:cNvSpPr txBox="1">
            <a:spLocks noChangeArrowheads="1"/>
          </p:cNvSpPr>
          <p:nvPr/>
        </p:nvSpPr>
        <p:spPr bwMode="auto">
          <a:xfrm>
            <a:off x="408393" y="1866376"/>
            <a:ext cx="6998537" cy="456278"/>
          </a:xfrm>
          <a:prstGeom prst="rect">
            <a:avLst/>
          </a:prstGeom>
          <a:noFill/>
          <a:ln>
            <a:miter lim="800000"/>
            <a:headEnd/>
            <a:tailEnd/>
          </a:ln>
        </p:spPr>
        <p:txBody>
          <a:bodyPr/>
          <a:lstStyle/>
          <a:p>
            <a:pPr>
              <a:lnSpc>
                <a:spcPct val="110000"/>
              </a:lnSpc>
              <a:spcBef>
                <a:spcPct val="20000"/>
              </a:spcBef>
              <a:buSzPct val="120000"/>
              <a:defRPr/>
            </a:pPr>
            <a:r>
              <a:rPr lang="zh-CN" altLang="en-US" sz="2400" dirty="0">
                <a:solidFill>
                  <a:srgbClr val="004098"/>
                </a:solidFill>
              </a:rPr>
              <a:t>静态特性是</a:t>
            </a:r>
            <a:r>
              <a:rPr lang="zh-CN" altLang="en-US" sz="2400" b="1" kern="0" dirty="0">
                <a:solidFill>
                  <a:schemeClr val="accent1"/>
                </a:solidFill>
                <a:latin typeface="+mn-ea"/>
                <a:ea typeface="+mn-ea"/>
              </a:rPr>
              <a:t>在规定的标准</a:t>
            </a:r>
            <a:r>
              <a:rPr lang="zh-CN" altLang="en-US" sz="2400" b="1" kern="0" dirty="0">
                <a:solidFill>
                  <a:srgbClr val="00B0F0"/>
                </a:solidFill>
                <a:latin typeface="+mn-ea"/>
                <a:ea typeface="+mn-ea"/>
              </a:rPr>
              <a:t>工作条件</a:t>
            </a:r>
            <a:r>
              <a:rPr lang="zh-CN" altLang="en-US" sz="2400" b="1" kern="0" dirty="0">
                <a:solidFill>
                  <a:schemeClr val="accent1"/>
                </a:solidFill>
                <a:latin typeface="+mn-ea"/>
                <a:ea typeface="+mn-ea"/>
              </a:rPr>
              <a:t>下获得的</a:t>
            </a:r>
            <a:endParaRPr lang="en-US" altLang="zh-CN" sz="2400" b="1" kern="0" dirty="0">
              <a:solidFill>
                <a:schemeClr val="accent1"/>
              </a:solidFill>
              <a:latin typeface="+mn-ea"/>
              <a:ea typeface="+mn-ea"/>
            </a:endParaRPr>
          </a:p>
        </p:txBody>
      </p:sp>
      <p:sp>
        <p:nvSpPr>
          <p:cNvPr id="21" name="Text Box 6"/>
          <p:cNvSpPr txBox="1">
            <a:spLocks noChangeArrowheads="1"/>
          </p:cNvSpPr>
          <p:nvPr/>
        </p:nvSpPr>
        <p:spPr bwMode="auto">
          <a:xfrm>
            <a:off x="2233910" y="4031497"/>
            <a:ext cx="1439863" cy="1090547"/>
          </a:xfrm>
          <a:prstGeom prst="rect">
            <a:avLst/>
          </a:prstGeom>
          <a:solidFill>
            <a:schemeClr val="bg2">
              <a:lumMod val="40000"/>
              <a:lumOff val="60000"/>
            </a:schemeClr>
          </a:solidFill>
          <a:ln w="28575">
            <a:solidFill>
              <a:schemeClr val="bg2">
                <a:lumMod val="50000"/>
              </a:schemeClr>
            </a:solidFill>
            <a:miter lim="800000"/>
            <a:headEnd/>
            <a:tailEnd/>
          </a:ln>
          <a:effectLst/>
        </p:spPr>
        <p:txBody>
          <a:bodyPr lIns="0" tIns="82800" rIns="0" bIns="82800">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zh-CN" altLang="en-US" sz="2400" dirty="0">
                <a:solidFill>
                  <a:schemeClr val="accent1"/>
                </a:solidFill>
                <a:latin typeface="+mn-ea"/>
                <a:ea typeface="+mn-ea"/>
              </a:rPr>
              <a:t>测量</a:t>
            </a:r>
            <a:endParaRPr lang="en-US" altLang="zh-CN" sz="2400" dirty="0">
              <a:solidFill>
                <a:schemeClr val="accent1"/>
              </a:solidFill>
              <a:latin typeface="+mn-ea"/>
              <a:ea typeface="+mn-ea"/>
            </a:endParaRPr>
          </a:p>
          <a:p>
            <a:pPr algn="ctr" eaLnBrk="1" hangingPunct="1">
              <a:lnSpc>
                <a:spcPct val="100000"/>
              </a:lnSpc>
              <a:spcBef>
                <a:spcPct val="50000"/>
              </a:spcBef>
              <a:buSzTx/>
              <a:buFontTx/>
              <a:buNone/>
            </a:pPr>
            <a:r>
              <a:rPr lang="zh-CN" altLang="en-US" sz="2400" dirty="0">
                <a:solidFill>
                  <a:schemeClr val="accent1"/>
                </a:solidFill>
                <a:latin typeface="+mn-ea"/>
                <a:ea typeface="+mn-ea"/>
              </a:rPr>
              <a:t>系统</a:t>
            </a:r>
          </a:p>
        </p:txBody>
      </p:sp>
      <p:sp>
        <p:nvSpPr>
          <p:cNvPr id="22" name="Line 7"/>
          <p:cNvSpPr>
            <a:spLocks noChangeShapeType="1"/>
          </p:cNvSpPr>
          <p:nvPr/>
        </p:nvSpPr>
        <p:spPr bwMode="auto">
          <a:xfrm>
            <a:off x="1478398" y="4560824"/>
            <a:ext cx="7555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8"/>
          <p:cNvSpPr>
            <a:spLocks noChangeShapeType="1"/>
          </p:cNvSpPr>
          <p:nvPr/>
        </p:nvSpPr>
        <p:spPr bwMode="auto">
          <a:xfrm>
            <a:off x="3673775" y="4560824"/>
            <a:ext cx="7569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9"/>
          <p:cNvSpPr txBox="1">
            <a:spLocks noChangeArrowheads="1"/>
          </p:cNvSpPr>
          <p:nvPr/>
        </p:nvSpPr>
        <p:spPr bwMode="auto">
          <a:xfrm>
            <a:off x="936398" y="4317366"/>
            <a:ext cx="6891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en-US" altLang="zh-CN" sz="24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aseline="-25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a:t>
            </a:r>
          </a:p>
        </p:txBody>
      </p:sp>
      <p:sp>
        <p:nvSpPr>
          <p:cNvPr id="25" name="Rectangle 10"/>
          <p:cNvSpPr>
            <a:spLocks noChangeArrowheads="1"/>
          </p:cNvSpPr>
          <p:nvPr/>
        </p:nvSpPr>
        <p:spPr bwMode="auto">
          <a:xfrm>
            <a:off x="4367808" y="4321037"/>
            <a:ext cx="477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SzTx/>
              <a:buFontTx/>
              <a:buNone/>
            </a:pPr>
            <a:r>
              <a:rPr lang="en-US" altLang="zh-CN" sz="24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250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a:t>
            </a:r>
          </a:p>
        </p:txBody>
      </p:sp>
      <p:sp>
        <p:nvSpPr>
          <p:cNvPr id="26" name="AutoShape 11"/>
          <p:cNvSpPr>
            <a:spLocks noChangeArrowheads="1"/>
          </p:cNvSpPr>
          <p:nvPr/>
        </p:nvSpPr>
        <p:spPr bwMode="auto">
          <a:xfrm>
            <a:off x="342142" y="2913827"/>
            <a:ext cx="2441490" cy="1016137"/>
          </a:xfrm>
          <a:prstGeom prst="wedgeRoundRectCallout">
            <a:avLst>
              <a:gd name="adj1" fmla="val -9867"/>
              <a:gd name="adj2" fmla="val 90296"/>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lang="zh-CN" altLang="en-US" sz="1800" dirty="0">
                <a:solidFill>
                  <a:schemeClr val="bg1"/>
                </a:solidFill>
                <a:latin typeface="Verdana" panose="020B0604030504040204" pitchFamily="34" charset="0"/>
                <a:ea typeface="宋体" panose="02010600030101010101" pitchFamily="2" charset="-122"/>
              </a:rPr>
              <a:t>用高精度输入量发生器产生一系列不随时间变化的输入量</a:t>
            </a:r>
          </a:p>
        </p:txBody>
      </p:sp>
      <p:sp>
        <p:nvSpPr>
          <p:cNvPr id="27" name="AutoShape 12"/>
          <p:cNvSpPr>
            <a:spLocks noChangeArrowheads="1"/>
          </p:cNvSpPr>
          <p:nvPr/>
        </p:nvSpPr>
        <p:spPr bwMode="auto">
          <a:xfrm>
            <a:off x="3575720" y="2925001"/>
            <a:ext cx="1918121" cy="870997"/>
          </a:xfrm>
          <a:prstGeom prst="wedgeRoundRectCallout">
            <a:avLst>
              <a:gd name="adj1" fmla="val -4597"/>
              <a:gd name="adj2" fmla="val 125552"/>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None/>
            </a:pPr>
            <a:r>
              <a:rPr lang="zh-CN" altLang="en-US" sz="1800" dirty="0">
                <a:solidFill>
                  <a:schemeClr val="bg1"/>
                </a:solidFill>
                <a:latin typeface="Verdana" panose="020B0604030504040204" pitchFamily="34" charset="0"/>
                <a:ea typeface="宋体" panose="02010600030101010101" pitchFamily="2" charset="-122"/>
              </a:rPr>
              <a:t>高精度测量仪器测量输出 </a:t>
            </a:r>
          </a:p>
        </p:txBody>
      </p:sp>
      <p:sp>
        <p:nvSpPr>
          <p:cNvPr id="28" name="Text Box 15"/>
          <p:cNvSpPr txBox="1">
            <a:spLocks noChangeArrowheads="1"/>
          </p:cNvSpPr>
          <p:nvPr/>
        </p:nvSpPr>
        <p:spPr bwMode="auto">
          <a:xfrm>
            <a:off x="8203670" y="2881916"/>
            <a:ext cx="14957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rgbClr val="002060"/>
                </a:solidFill>
                <a:latin typeface="宋体" panose="02010600030101010101" pitchFamily="2" charset="-122"/>
                <a:ea typeface="宋体" panose="02010600030101010101" pitchFamily="2" charset="-122"/>
              </a:rPr>
              <a:t>数表</a:t>
            </a:r>
            <a:endParaRPr lang="en-US" altLang="zh-CN" sz="2000" dirty="0">
              <a:solidFill>
                <a:srgbClr val="002060"/>
              </a:solidFill>
              <a:latin typeface="宋体" panose="02010600030101010101" pitchFamily="2" charset="-122"/>
              <a:ea typeface="宋体" panose="02010600030101010101" pitchFamily="2" charset="-122"/>
            </a:endParaRPr>
          </a:p>
        </p:txBody>
      </p:sp>
      <p:sp>
        <p:nvSpPr>
          <p:cNvPr id="29" name="Rectangle 16"/>
          <p:cNvSpPr>
            <a:spLocks noChangeArrowheads="1"/>
          </p:cNvSpPr>
          <p:nvPr/>
        </p:nvSpPr>
        <p:spPr bwMode="auto">
          <a:xfrm>
            <a:off x="8174360" y="4061278"/>
            <a:ext cx="14860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lang="zh-CN" altLang="en-US" sz="2000" dirty="0">
                <a:solidFill>
                  <a:schemeClr val="accent1">
                    <a:lumMod val="50000"/>
                  </a:schemeClr>
                </a:solidFill>
                <a:latin typeface="宋体" panose="02010600030101010101" pitchFamily="2" charset="-122"/>
                <a:ea typeface="宋体" panose="02010600030101010101" pitchFamily="2" charset="-122"/>
              </a:rPr>
              <a:t>标定曲线</a:t>
            </a:r>
          </a:p>
        </p:txBody>
      </p:sp>
      <p:sp>
        <p:nvSpPr>
          <p:cNvPr id="30" name="Rectangle 17"/>
          <p:cNvSpPr>
            <a:spLocks noChangeArrowheads="1"/>
          </p:cNvSpPr>
          <p:nvPr/>
        </p:nvSpPr>
        <p:spPr bwMode="auto">
          <a:xfrm>
            <a:off x="8184232" y="5299332"/>
            <a:ext cx="16398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None/>
            </a:pPr>
            <a:r>
              <a:rPr lang="zh-CN" altLang="en-US" sz="2000" dirty="0">
                <a:solidFill>
                  <a:schemeClr val="accent1">
                    <a:lumMod val="50000"/>
                  </a:schemeClr>
                </a:solidFill>
                <a:latin typeface="宋体" panose="02010600030101010101" pitchFamily="2" charset="-122"/>
                <a:ea typeface="宋体" panose="02010600030101010101" pitchFamily="2" charset="-122"/>
              </a:rPr>
              <a:t>数学表达式</a:t>
            </a:r>
            <a:endParaRPr lang="en-US" altLang="zh-CN" sz="2000" dirty="0">
              <a:solidFill>
                <a:schemeClr val="accent1">
                  <a:lumMod val="50000"/>
                </a:schemeClr>
              </a:solidFill>
              <a:latin typeface="宋体" panose="02010600030101010101" pitchFamily="2" charset="-122"/>
              <a:ea typeface="宋体" panose="02010600030101010101" pitchFamily="2" charset="-122"/>
            </a:endParaRPr>
          </a:p>
        </p:txBody>
      </p:sp>
      <p:sp>
        <p:nvSpPr>
          <p:cNvPr id="31" name="Text Box 20"/>
          <p:cNvSpPr txBox="1">
            <a:spLocks noChangeArrowheads="1"/>
          </p:cNvSpPr>
          <p:nvPr/>
        </p:nvSpPr>
        <p:spPr bwMode="auto">
          <a:xfrm>
            <a:off x="7212124" y="2600908"/>
            <a:ext cx="389613" cy="3416320"/>
          </a:xfrm>
          <a:prstGeom prst="rect">
            <a:avLst/>
          </a:prstGeom>
          <a:noFill/>
          <a:ln w="9525">
            <a:noFill/>
            <a:miter lim="800000"/>
            <a:headEnd/>
            <a:tailEnd/>
          </a:ln>
          <a:effectLst/>
        </p:spPr>
        <p:txBody>
          <a:bodyPr wrap="square">
            <a:spAutoFit/>
          </a:bodyPr>
          <a:lstStyle/>
          <a:p>
            <a:pPr algn="ctr" eaLnBrk="1" hangingPunct="1">
              <a:spcBef>
                <a:spcPct val="50000"/>
              </a:spcBef>
              <a:defRPr/>
            </a:pPr>
            <a:r>
              <a:rPr lang="zh-CN" altLang="en-US" sz="2400" dirty="0">
                <a:solidFill>
                  <a:schemeClr val="accent1"/>
                </a:solidFill>
                <a:latin typeface="+mn-ea"/>
                <a:ea typeface="+mn-ea"/>
              </a:rPr>
              <a:t>静态特性的表示形式</a:t>
            </a:r>
          </a:p>
        </p:txBody>
      </p:sp>
      <p:sp>
        <p:nvSpPr>
          <p:cNvPr id="32" name="标题 5"/>
          <p:cNvSpPr>
            <a:spLocks noGrp="1"/>
          </p:cNvSpPr>
          <p:nvPr>
            <p:ph type="title"/>
          </p:nvPr>
        </p:nvSpPr>
        <p:spPr>
          <a:xfrm>
            <a:off x="408393" y="993717"/>
            <a:ext cx="11162884" cy="574183"/>
          </a:xfrm>
        </p:spPr>
        <p:txBody>
          <a:bodyPr>
            <a:normAutofit/>
          </a:bodyPr>
          <a:lstStyle/>
          <a:p>
            <a:r>
              <a:rPr lang="zh-CN" altLang="en-US" dirty="0">
                <a:solidFill>
                  <a:srgbClr val="004098"/>
                </a:solidFill>
              </a:rPr>
              <a:t>静态特性的获得及其表示形式 </a:t>
            </a:r>
          </a:p>
        </p:txBody>
      </p:sp>
      <p:sp>
        <p:nvSpPr>
          <p:cNvPr id="33" name="左大括号 32"/>
          <p:cNvSpPr/>
          <p:nvPr/>
        </p:nvSpPr>
        <p:spPr>
          <a:xfrm>
            <a:off x="7755192" y="3028896"/>
            <a:ext cx="213016" cy="250859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左大括号 33"/>
          <p:cNvSpPr/>
          <p:nvPr/>
        </p:nvSpPr>
        <p:spPr>
          <a:xfrm>
            <a:off x="9672937" y="5088232"/>
            <a:ext cx="115138" cy="8669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9826382" y="5699442"/>
            <a:ext cx="1266456" cy="369332"/>
          </a:xfrm>
          <a:prstGeom prst="rect">
            <a:avLst/>
          </a:prstGeom>
          <a:noFill/>
        </p:spPr>
        <p:txBody>
          <a:bodyPr wrap="square" rtlCol="0">
            <a:spAutoFit/>
          </a:bodyPr>
          <a:lstStyle/>
          <a:p>
            <a:r>
              <a:rPr lang="zh-CN" altLang="en-US" dirty="0"/>
              <a:t>拟合公式</a:t>
            </a:r>
          </a:p>
        </p:txBody>
      </p:sp>
      <p:sp>
        <p:nvSpPr>
          <p:cNvPr id="36" name="文本框 35"/>
          <p:cNvSpPr txBox="1"/>
          <p:nvPr/>
        </p:nvSpPr>
        <p:spPr>
          <a:xfrm>
            <a:off x="9826382" y="5009116"/>
            <a:ext cx="1266456" cy="369332"/>
          </a:xfrm>
          <a:prstGeom prst="rect">
            <a:avLst/>
          </a:prstGeom>
          <a:noFill/>
        </p:spPr>
        <p:txBody>
          <a:bodyPr wrap="square" rtlCol="0">
            <a:spAutoFit/>
          </a:bodyPr>
          <a:lstStyle/>
          <a:p>
            <a:r>
              <a:rPr lang="zh-CN" altLang="en-US" dirty="0"/>
              <a:t>固有特性</a:t>
            </a:r>
          </a:p>
        </p:txBody>
      </p:sp>
      <p:sp>
        <p:nvSpPr>
          <p:cNvPr id="37" name="文本框 36"/>
          <p:cNvSpPr txBox="1"/>
          <p:nvPr/>
        </p:nvSpPr>
        <p:spPr>
          <a:xfrm>
            <a:off x="3729977" y="4947565"/>
            <a:ext cx="2726063" cy="369332"/>
          </a:xfrm>
          <a:prstGeom prst="rect">
            <a:avLst/>
          </a:prstGeom>
          <a:noFill/>
        </p:spPr>
        <p:txBody>
          <a:bodyPr wrap="square" rtlCol="0">
            <a:spAutoFit/>
          </a:bodyPr>
          <a:lstStyle/>
          <a:p>
            <a:r>
              <a:rPr lang="zh-CN" altLang="en-US" dirty="0"/>
              <a:t>记录得到一系列的</a:t>
            </a:r>
            <a:r>
              <a:rPr lang="en-US" altLang="zh-CN" dirty="0">
                <a:latin typeface="+mn-lt"/>
              </a:rPr>
              <a:t>(</a:t>
            </a:r>
            <a:r>
              <a:rPr lang="en-US" altLang="zh-CN" dirty="0" err="1">
                <a:latin typeface="+mn-lt"/>
              </a:rPr>
              <a:t>X</a:t>
            </a:r>
            <a:r>
              <a:rPr lang="en-US" altLang="zh-CN" baseline="-25000" dirty="0" err="1">
                <a:latin typeface="+mn-lt"/>
              </a:rPr>
              <a:t>i</a:t>
            </a:r>
            <a:r>
              <a:rPr lang="en-US" altLang="zh-CN" dirty="0" err="1">
                <a:latin typeface="+mn-lt"/>
              </a:rPr>
              <a:t>,Y</a:t>
            </a:r>
            <a:r>
              <a:rPr lang="en-US" altLang="zh-CN" baseline="-25000" dirty="0" err="1">
                <a:latin typeface="+mn-lt"/>
              </a:rPr>
              <a:t>i</a:t>
            </a:r>
            <a:r>
              <a:rPr lang="en-US" altLang="zh-CN" dirty="0">
                <a:latin typeface="+mn-lt"/>
              </a:rPr>
              <a:t>)</a:t>
            </a:r>
            <a:endParaRPr lang="zh-CN" altLang="en-US" dirty="0">
              <a:latin typeface="+mn-lt"/>
            </a:endParaRPr>
          </a:p>
        </p:txBody>
      </p:sp>
      <p:sp>
        <p:nvSpPr>
          <p:cNvPr id="38" name="圆角右箭头 37"/>
          <p:cNvSpPr/>
          <p:nvPr/>
        </p:nvSpPr>
        <p:spPr>
          <a:xfrm>
            <a:off x="5307369" y="4146090"/>
            <a:ext cx="1756249" cy="57138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矩形 38"/>
          <p:cNvSpPr/>
          <p:nvPr/>
        </p:nvSpPr>
        <p:spPr>
          <a:xfrm>
            <a:off x="411104" y="5688641"/>
            <a:ext cx="7803739" cy="757130"/>
          </a:xfrm>
          <a:prstGeom prst="rect">
            <a:avLst/>
          </a:prstGeom>
        </p:spPr>
        <p:txBody>
          <a:bodyPr wrap="none">
            <a:spAutoFit/>
          </a:bodyPr>
          <a:lstStyle/>
          <a:p>
            <a:pPr>
              <a:lnSpc>
                <a:spcPct val="110000"/>
              </a:lnSpc>
              <a:spcBef>
                <a:spcPct val="20000"/>
              </a:spcBef>
              <a:buSzPct val="120000"/>
              <a:defRPr/>
            </a:pPr>
            <a:r>
              <a:rPr lang="zh-CN" altLang="en-US" kern="0" dirty="0">
                <a:solidFill>
                  <a:srgbClr val="00B0F0"/>
                </a:solidFill>
                <a:latin typeface="+mn-ea"/>
              </a:rPr>
              <a:t>工作条件：</a:t>
            </a:r>
            <a:endParaRPr lang="en-US" altLang="zh-CN" kern="0" dirty="0">
              <a:solidFill>
                <a:srgbClr val="00B0F0"/>
              </a:solidFill>
              <a:latin typeface="+mn-ea"/>
            </a:endParaRPr>
          </a:p>
          <a:p>
            <a:pPr>
              <a:lnSpc>
                <a:spcPct val="110000"/>
              </a:lnSpc>
              <a:spcBef>
                <a:spcPct val="20000"/>
              </a:spcBef>
              <a:buSzPct val="120000"/>
              <a:defRPr/>
            </a:pPr>
            <a:r>
              <a:rPr lang="zh-CN" altLang="en-US" kern="0" dirty="0">
                <a:solidFill>
                  <a:srgbClr val="00B0F0"/>
                </a:solidFill>
                <a:latin typeface="+mn-ea"/>
              </a:rPr>
              <a:t>指包括温度、湿度、大气压力、电源电压等所有可能影响测量结果的因数</a:t>
            </a:r>
            <a:r>
              <a:rPr lang="zh-CN" altLang="en-US" b="1" kern="0" dirty="0">
                <a:solidFill>
                  <a:srgbClr val="00B0F0"/>
                </a:solidFill>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p:bldP spid="29" grpId="0"/>
      <p:bldP spid="30" grpId="0"/>
      <p:bldP spid="33" grpId="0" animBg="1"/>
      <p:bldP spid="34" grpId="0" animBg="1"/>
      <p:bldP spid="35" grpId="0"/>
      <p:bldP spid="36"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sp>
        <p:nvSpPr>
          <p:cNvPr id="4" name="标题 1"/>
          <p:cNvSpPr>
            <a:spLocks noGrp="1"/>
          </p:cNvSpPr>
          <p:nvPr>
            <p:ph type="title"/>
          </p:nvPr>
        </p:nvSpPr>
        <p:spPr>
          <a:xfrm>
            <a:off x="442874" y="974551"/>
            <a:ext cx="11421927" cy="576000"/>
          </a:xfrm>
        </p:spPr>
        <p:txBody>
          <a:bodyPr>
            <a:normAutofit/>
          </a:bodyPr>
          <a:lstStyle/>
          <a:p>
            <a:r>
              <a:rPr lang="zh-CN" altLang="en-US" dirty="0"/>
              <a:t>静态特性的基本特征参数 </a:t>
            </a:r>
          </a:p>
        </p:txBody>
      </p:sp>
      <p:cxnSp>
        <p:nvCxnSpPr>
          <p:cNvPr id="7" name="直接连接符 6"/>
          <p:cNvCxnSpPr/>
          <p:nvPr/>
        </p:nvCxnSpPr>
        <p:spPr>
          <a:xfrm>
            <a:off x="5915980" y="1551600"/>
            <a:ext cx="0" cy="5269464"/>
          </a:xfrm>
          <a:prstGeom prst="line">
            <a:avLst/>
          </a:prstGeom>
          <a:ln w="9525"/>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2AC27F6-C877-47CF-99DC-970863B291EC}"/>
              </a:ext>
            </a:extLst>
          </p:cNvPr>
          <p:cNvSpPr/>
          <p:nvPr/>
        </p:nvSpPr>
        <p:spPr>
          <a:xfrm>
            <a:off x="443372" y="1952521"/>
            <a:ext cx="5400600" cy="3720699"/>
          </a:xfrm>
          <a:prstGeom prst="rect">
            <a:avLst/>
          </a:prstGeom>
        </p:spPr>
        <p:txBody>
          <a:bodyPr wrap="square">
            <a:spAutoFit/>
          </a:bodyPr>
          <a:lstStyle/>
          <a:p>
            <a:pPr marL="342900" lvl="0" indent="-342900">
              <a:buFont typeface="Wingdings" panose="05000000000000000000" pitchFamily="2" charset="2"/>
              <a:buChar char="n"/>
            </a:pPr>
            <a:r>
              <a:rPr lang="zh-CN" altLang="en-US" sz="2400" dirty="0">
                <a:solidFill>
                  <a:srgbClr val="004098"/>
                </a:solidFill>
                <a:latin typeface="宋体" panose="02010600030101010101" pitchFamily="2" charset="-122"/>
                <a:ea typeface="宋体" panose="02010600030101010101" pitchFamily="2" charset="-122"/>
              </a:rPr>
              <a:t>零位</a:t>
            </a:r>
            <a:endParaRPr lang="en-US" altLang="zh-CN" sz="2400" dirty="0">
              <a:solidFill>
                <a:srgbClr val="004098"/>
              </a:solidFill>
              <a:latin typeface="宋体" panose="02010600030101010101" pitchFamily="2" charset="-122"/>
              <a:ea typeface="宋体" panose="02010600030101010101" pitchFamily="2" charset="-122"/>
            </a:endParaRPr>
          </a:p>
          <a:p>
            <a:pPr lvl="0">
              <a:lnSpc>
                <a:spcPct val="150000"/>
              </a:lnSpc>
            </a:pP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r>
              <a:rPr lang="zh-CN" altLang="zh-CN" dirty="0">
                <a:solidFill>
                  <a:srgbClr val="004098"/>
                </a:solidFill>
                <a:latin typeface="宋体" panose="02010600030101010101" pitchFamily="2" charset="-122"/>
                <a:ea typeface="宋体" panose="02010600030101010101" pitchFamily="2" charset="-122"/>
              </a:rPr>
              <a:t>输入为零时测量系统观测到的测量值</a:t>
            </a:r>
            <a:r>
              <a:rPr lang="zh-CN" altLang="en-US" dirty="0">
                <a:solidFill>
                  <a:srgbClr val="004098"/>
                </a:solidFill>
                <a:latin typeface="宋体" panose="02010600030101010101" pitchFamily="2" charset="-122"/>
                <a:ea typeface="宋体" panose="02010600030101010101" pitchFamily="2" charset="-122"/>
              </a:rPr>
              <a:t>。</a:t>
            </a: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endParaRPr lang="en-US" altLang="zh-CN" dirty="0">
              <a:solidFill>
                <a:srgbClr val="004098"/>
              </a:solidFill>
              <a:latin typeface="宋体" panose="02010600030101010101" pitchFamily="2" charset="-122"/>
              <a:ea typeface="宋体" panose="02010600030101010101" pitchFamily="2" charset="-122"/>
            </a:endParaRPr>
          </a:p>
          <a:p>
            <a:pPr marL="285750" lvl="0" indent="-285750">
              <a:lnSpc>
                <a:spcPct val="150000"/>
              </a:lnSpc>
              <a:buFont typeface="Arial" panose="020B0604020202020204" pitchFamily="34" charset="0"/>
              <a:buChar char="•"/>
            </a:pPr>
            <a:r>
              <a:rPr lang="zh-CN" altLang="en-US" dirty="0">
                <a:solidFill>
                  <a:srgbClr val="004098"/>
                </a:solidFill>
                <a:latin typeface="宋体" panose="02010600030101010101" pitchFamily="2" charset="-122"/>
                <a:ea typeface="宋体" panose="02010600030101010101" pitchFamily="2" charset="-122"/>
              </a:rPr>
              <a:t>零位</a:t>
            </a:r>
            <a:r>
              <a:rPr lang="zh-CN" altLang="zh-CN" dirty="0">
                <a:solidFill>
                  <a:srgbClr val="004098"/>
                </a:solidFill>
                <a:latin typeface="宋体" panose="02010600030101010101" pitchFamily="2" charset="-122"/>
                <a:ea typeface="宋体" panose="02010600030101010101" pitchFamily="2" charset="-122"/>
              </a:rPr>
              <a:t>值可以非零。</a:t>
            </a:r>
          </a:p>
          <a:p>
            <a:pPr marL="285750" lvl="0" indent="-285750">
              <a:lnSpc>
                <a:spcPct val="150000"/>
              </a:lnSpc>
              <a:buFont typeface="Arial" panose="020B0604020202020204" pitchFamily="34" charset="0"/>
              <a:buChar char="•"/>
            </a:pPr>
            <a:r>
              <a:rPr lang="zh-CN" altLang="en-US" dirty="0">
                <a:solidFill>
                  <a:srgbClr val="004098"/>
                </a:solidFill>
                <a:latin typeface="宋体" panose="02010600030101010101" pitchFamily="2" charset="-122"/>
                <a:ea typeface="宋体" panose="02010600030101010101" pitchFamily="2" charset="-122"/>
              </a:rPr>
              <a:t>理想的零位应该是一个常数，而实际测量系统中由于调理电路存在</a:t>
            </a:r>
            <a:r>
              <a:rPr lang="zh-CN" altLang="en-US" dirty="0">
                <a:solidFill>
                  <a:srgbClr val="FF0000"/>
                </a:solidFill>
                <a:latin typeface="宋体" panose="02010600030101010101" pitchFamily="2" charset="-122"/>
                <a:ea typeface="宋体" panose="02010600030101010101" pitchFamily="2" charset="-122"/>
              </a:rPr>
              <a:t>输入失调</a:t>
            </a:r>
            <a:r>
              <a:rPr lang="zh-CN" altLang="en-US" dirty="0">
                <a:solidFill>
                  <a:srgbClr val="004098"/>
                </a:solidFill>
                <a:latin typeface="宋体" panose="02010600030101010101" pitchFamily="2" charset="-122"/>
                <a:ea typeface="宋体" panose="02010600030101010101" pitchFamily="2" charset="-122"/>
              </a:rPr>
              <a:t>，导致零位会偏移。</a:t>
            </a:r>
          </a:p>
          <a:p>
            <a:pPr marL="285750" lvl="0" indent="-285750">
              <a:lnSpc>
                <a:spcPct val="150000"/>
              </a:lnSpc>
              <a:buFont typeface="Arial" panose="020B0604020202020204" pitchFamily="34" charset="0"/>
              <a:buChar char="•"/>
            </a:pPr>
            <a:r>
              <a:rPr lang="zh-CN" altLang="en-US" dirty="0">
                <a:solidFill>
                  <a:srgbClr val="004098"/>
                </a:solidFill>
                <a:latin typeface="宋体" panose="02010600030101010101" pitchFamily="2" charset="-122"/>
                <a:ea typeface="宋体" panose="02010600030101010101" pitchFamily="2" charset="-122"/>
              </a:rPr>
              <a:t>零位温漂：半导体特性与温度有关</a:t>
            </a:r>
          </a:p>
          <a:p>
            <a:pPr marL="285750" lvl="0" indent="-285750">
              <a:lnSpc>
                <a:spcPct val="150000"/>
              </a:lnSpc>
              <a:buFont typeface="Arial" panose="020B0604020202020204" pitchFamily="34" charset="0"/>
              <a:buChar char="•"/>
            </a:pPr>
            <a:endParaRPr lang="zh-CN" altLang="en-US" dirty="0">
              <a:latin typeface="宋体" panose="02010600030101010101" pitchFamily="2" charset="-122"/>
              <a:ea typeface="宋体" panose="02010600030101010101" pitchFamily="2" charset="-122"/>
            </a:endParaRPr>
          </a:p>
        </p:txBody>
      </p:sp>
      <p:sp>
        <p:nvSpPr>
          <p:cNvPr id="9" name="Rectangle 4">
            <a:extLst>
              <a:ext uri="{FF2B5EF4-FFF2-40B4-BE49-F238E27FC236}">
                <a16:creationId xmlns:a16="http://schemas.microsoft.com/office/drawing/2014/main" id="{327E3AB4-0E72-40D1-AD6F-AC3499D71544}"/>
              </a:ext>
            </a:extLst>
          </p:cNvPr>
          <p:cNvSpPr>
            <a:spLocks noChangeArrowheads="1"/>
          </p:cNvSpPr>
          <p:nvPr/>
        </p:nvSpPr>
        <p:spPr bwMode="auto">
          <a:xfrm>
            <a:off x="6528048" y="1800726"/>
            <a:ext cx="4896544"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ct val="0"/>
              </a:spcBef>
              <a:buSzTx/>
              <a:buFont typeface="Wingdings" panose="05000000000000000000" pitchFamily="2" charset="2"/>
              <a:buChar char="n"/>
            </a:pPr>
            <a:r>
              <a:rPr kumimoji="1" lang="zh-CN" altLang="en-US" sz="2400" b="1" dirty="0">
                <a:solidFill>
                  <a:srgbClr val="004098"/>
                </a:solidFill>
                <a:latin typeface="+mn-ea"/>
                <a:ea typeface="+mn-ea"/>
              </a:rPr>
              <a:t>灵敏度</a:t>
            </a:r>
            <a:endParaRPr kumimoji="1" lang="en-US" altLang="zh-CN" sz="2400" b="1" dirty="0">
              <a:solidFill>
                <a:srgbClr val="004098"/>
              </a:solidFill>
              <a:latin typeface="+mn-ea"/>
              <a:ea typeface="+mn-ea"/>
            </a:endParaRPr>
          </a:p>
          <a:p>
            <a:pPr eaLnBrk="1" hangingPunct="1">
              <a:lnSpc>
                <a:spcPct val="150000"/>
              </a:lnSpc>
              <a:spcBef>
                <a:spcPct val="0"/>
              </a:spcBef>
              <a:buSzTx/>
              <a:buFontTx/>
              <a:buNone/>
            </a:pPr>
            <a:r>
              <a:rPr kumimoji="1" lang="zh-CN" altLang="en-US" sz="1800" dirty="0">
                <a:solidFill>
                  <a:srgbClr val="004098"/>
                </a:solidFill>
                <a:latin typeface="+mn-ea"/>
                <a:ea typeface="+mn-ea"/>
              </a:rPr>
              <a:t>当系统的输入</a:t>
            </a:r>
            <a:r>
              <a:rPr kumimoji="1" lang="en-US" altLang="zh-CN" sz="1800" dirty="0">
                <a:solidFill>
                  <a:srgbClr val="004098"/>
                </a:solidFill>
                <a:latin typeface="+mn-ea"/>
                <a:ea typeface="+mn-ea"/>
              </a:rPr>
              <a:t>x</a:t>
            </a:r>
            <a:r>
              <a:rPr kumimoji="1" lang="zh-CN" altLang="en-US" sz="1800" dirty="0">
                <a:solidFill>
                  <a:srgbClr val="004098"/>
                </a:solidFill>
                <a:latin typeface="+mn-ea"/>
                <a:ea typeface="+mn-ea"/>
              </a:rPr>
              <a:t>有一个微小增量△</a:t>
            </a:r>
            <a:r>
              <a:rPr kumimoji="1" lang="en-US" altLang="zh-CN" sz="1800" dirty="0">
                <a:solidFill>
                  <a:srgbClr val="004098"/>
                </a:solidFill>
                <a:latin typeface="+mn-ea"/>
                <a:ea typeface="+mn-ea"/>
              </a:rPr>
              <a:t>x</a:t>
            </a:r>
            <a:r>
              <a:rPr kumimoji="1" lang="zh-CN" altLang="en-US" sz="1800" dirty="0">
                <a:solidFill>
                  <a:srgbClr val="004098"/>
                </a:solidFill>
                <a:latin typeface="+mn-ea"/>
                <a:ea typeface="+mn-ea"/>
              </a:rPr>
              <a:t>时，将引起系统的输出</a:t>
            </a:r>
            <a:r>
              <a:rPr kumimoji="1" lang="en-US" altLang="zh-CN" sz="1800" dirty="0">
                <a:solidFill>
                  <a:srgbClr val="004098"/>
                </a:solidFill>
                <a:latin typeface="+mn-ea"/>
                <a:ea typeface="+mn-ea"/>
              </a:rPr>
              <a:t>y</a:t>
            </a:r>
            <a:r>
              <a:rPr kumimoji="1" lang="zh-CN" altLang="en-US" sz="1800" dirty="0">
                <a:solidFill>
                  <a:srgbClr val="004098"/>
                </a:solidFill>
                <a:latin typeface="+mn-ea"/>
                <a:ea typeface="+mn-ea"/>
              </a:rPr>
              <a:t>也发生相应的微量变化△</a:t>
            </a:r>
            <a:r>
              <a:rPr kumimoji="1" lang="en-US" altLang="zh-CN" sz="1800" dirty="0">
                <a:solidFill>
                  <a:srgbClr val="004098"/>
                </a:solidFill>
                <a:latin typeface="+mn-ea"/>
                <a:ea typeface="+mn-ea"/>
              </a:rPr>
              <a:t>y</a:t>
            </a:r>
            <a:r>
              <a:rPr kumimoji="1" lang="zh-CN" altLang="en-US" sz="1800" dirty="0">
                <a:solidFill>
                  <a:srgbClr val="004098"/>
                </a:solidFill>
                <a:latin typeface="+mn-ea"/>
                <a:ea typeface="+mn-ea"/>
              </a:rPr>
              <a:t>，则灵敏度为： </a:t>
            </a:r>
          </a:p>
        </p:txBody>
      </p:sp>
      <p:graphicFrame>
        <p:nvGraphicFramePr>
          <p:cNvPr id="10" name="Object 5">
            <a:extLst>
              <a:ext uri="{FF2B5EF4-FFF2-40B4-BE49-F238E27FC236}">
                <a16:creationId xmlns:a16="http://schemas.microsoft.com/office/drawing/2014/main" id="{92B55E87-F9DA-4E73-81EB-2F323B81BD4E}"/>
              </a:ext>
            </a:extLst>
          </p:cNvPr>
          <p:cNvGraphicFramePr>
            <a:graphicFrameLocks noChangeAspect="1"/>
          </p:cNvGraphicFramePr>
          <p:nvPr>
            <p:extLst>
              <p:ext uri="{D42A27DB-BD31-4B8C-83A1-F6EECF244321}">
                <p14:modId xmlns:p14="http://schemas.microsoft.com/office/powerpoint/2010/main" val="826949866"/>
              </p:ext>
            </p:extLst>
          </p:nvPr>
        </p:nvGraphicFramePr>
        <p:xfrm>
          <a:off x="7583125" y="3901929"/>
          <a:ext cx="733425" cy="588962"/>
        </p:xfrm>
        <a:graphic>
          <a:graphicData uri="http://schemas.openxmlformats.org/presentationml/2006/ole">
            <mc:AlternateContent xmlns:mc="http://schemas.openxmlformats.org/markup-compatibility/2006">
              <mc:Choice xmlns:v="urn:schemas-microsoft-com:vml" Requires="v">
                <p:oleObj r:id="rId3" imgW="482391" imgH="393529" progId="Equation.DSMT4">
                  <p:embed/>
                </p:oleObj>
              </mc:Choice>
              <mc:Fallback>
                <p:oleObj r:id="rId3" imgW="482391" imgH="393529" progId="Equation.DSMT4">
                  <p:embed/>
                  <p:pic>
                    <p:nvPicPr>
                      <p:cNvPr id="10" name="Object 5">
                        <a:extLst>
                          <a:ext uri="{FF2B5EF4-FFF2-40B4-BE49-F238E27FC236}">
                            <a16:creationId xmlns:a16="http://schemas.microsoft.com/office/drawing/2014/main" id="{E714191E-E25B-4373-9D25-C0748AFB2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3125" y="3901929"/>
                        <a:ext cx="7334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a:extLst>
              <a:ext uri="{FF2B5EF4-FFF2-40B4-BE49-F238E27FC236}">
                <a16:creationId xmlns:a16="http://schemas.microsoft.com/office/drawing/2014/main" id="{16B8DA80-0F30-44DA-8DCD-F4BABA3DCAE3}"/>
              </a:ext>
            </a:extLst>
          </p:cNvPr>
          <p:cNvGraphicFramePr>
            <a:graphicFrameLocks noChangeAspect="1"/>
          </p:cNvGraphicFramePr>
          <p:nvPr>
            <p:extLst>
              <p:ext uri="{D42A27DB-BD31-4B8C-83A1-F6EECF244321}">
                <p14:modId xmlns:p14="http://schemas.microsoft.com/office/powerpoint/2010/main" val="3824833341"/>
              </p:ext>
            </p:extLst>
          </p:nvPr>
        </p:nvGraphicFramePr>
        <p:xfrm>
          <a:off x="7340080" y="4629034"/>
          <a:ext cx="1612900" cy="590550"/>
        </p:xfrm>
        <a:graphic>
          <a:graphicData uri="http://schemas.openxmlformats.org/presentationml/2006/ole">
            <mc:AlternateContent xmlns:mc="http://schemas.openxmlformats.org/markup-compatibility/2006">
              <mc:Choice xmlns:v="urn:schemas-microsoft-com:vml" Requires="v">
                <p:oleObj r:id="rId5" imgW="1066337" imgH="393529" progId="Equation.DSMT4">
                  <p:embed/>
                </p:oleObj>
              </mc:Choice>
              <mc:Fallback>
                <p:oleObj r:id="rId5" imgW="1066337" imgH="393529" progId="Equation.DSMT4">
                  <p:embed/>
                  <p:pic>
                    <p:nvPicPr>
                      <p:cNvPr id="12" name="Object 9">
                        <a:extLst>
                          <a:ext uri="{FF2B5EF4-FFF2-40B4-BE49-F238E27FC236}">
                            <a16:creationId xmlns:a16="http://schemas.microsoft.com/office/drawing/2014/main" id="{622358A9-F759-4C16-A51F-E85B8D6CC6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080" y="4629034"/>
                        <a:ext cx="16129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2">
            <a:extLst>
              <a:ext uri="{FF2B5EF4-FFF2-40B4-BE49-F238E27FC236}">
                <a16:creationId xmlns:a16="http://schemas.microsoft.com/office/drawing/2014/main" id="{28682E43-8BB0-4D2E-A84F-E29025309B1D}"/>
              </a:ext>
            </a:extLst>
          </p:cNvPr>
          <p:cNvSpPr>
            <a:spLocks noChangeArrowheads="1"/>
          </p:cNvSpPr>
          <p:nvPr/>
        </p:nvSpPr>
        <p:spPr bwMode="auto">
          <a:xfrm>
            <a:off x="6608275" y="4703588"/>
            <a:ext cx="541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000" dirty="0">
                <a:solidFill>
                  <a:srgbClr val="004098"/>
                </a:solidFill>
                <a:latin typeface="Tahoma" panose="020B0604030504040204" pitchFamily="34" charset="0"/>
                <a:ea typeface="宋体" panose="02010600030101010101" pitchFamily="2" charset="-122"/>
              </a:rPr>
              <a:t>或</a:t>
            </a:r>
          </a:p>
        </p:txBody>
      </p:sp>
      <p:sp>
        <p:nvSpPr>
          <p:cNvPr id="13" name="Rectangle 13">
            <a:extLst>
              <a:ext uri="{FF2B5EF4-FFF2-40B4-BE49-F238E27FC236}">
                <a16:creationId xmlns:a16="http://schemas.microsoft.com/office/drawing/2014/main" id="{4502732D-DAEE-4F45-AD30-5C08150D51E1}"/>
              </a:ext>
            </a:extLst>
          </p:cNvPr>
          <p:cNvSpPr>
            <a:spLocks noChangeArrowheads="1"/>
          </p:cNvSpPr>
          <p:nvPr/>
        </p:nvSpPr>
        <p:spPr bwMode="auto">
          <a:xfrm>
            <a:off x="6528048" y="5705121"/>
            <a:ext cx="47237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000" dirty="0">
                <a:solidFill>
                  <a:srgbClr val="004098"/>
                </a:solidFill>
                <a:latin typeface="+mn-ea"/>
                <a:ea typeface="+mn-ea"/>
              </a:rPr>
              <a:t>若测量系统的输入</a:t>
            </a:r>
            <a:r>
              <a:rPr kumimoji="1" lang="en-US" altLang="zh-CN" sz="2000" dirty="0">
                <a:solidFill>
                  <a:srgbClr val="004098"/>
                </a:solidFill>
                <a:latin typeface="+mn-ea"/>
                <a:ea typeface="+mn-ea"/>
              </a:rPr>
              <a:t>/</a:t>
            </a:r>
            <a:r>
              <a:rPr kumimoji="1" lang="zh-CN" altLang="en-US" sz="2000" dirty="0">
                <a:solidFill>
                  <a:srgbClr val="004098"/>
                </a:solidFill>
                <a:latin typeface="+mn-ea"/>
                <a:ea typeface="+mn-ea"/>
              </a:rPr>
              <a:t>输出同量纲时，则常用“放大倍数”一词代替“灵敏度”。 </a:t>
            </a:r>
          </a:p>
        </p:txBody>
      </p:sp>
    </p:spTree>
    <p:extLst>
      <p:ext uri="{BB962C8B-B14F-4D97-AF65-F5344CB8AC3E}">
        <p14:creationId xmlns:p14="http://schemas.microsoft.com/office/powerpoint/2010/main" val="38606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sp>
        <p:nvSpPr>
          <p:cNvPr id="4" name="标题 1"/>
          <p:cNvSpPr>
            <a:spLocks noGrp="1"/>
          </p:cNvSpPr>
          <p:nvPr>
            <p:ph type="title"/>
          </p:nvPr>
        </p:nvSpPr>
        <p:spPr>
          <a:xfrm>
            <a:off x="442874" y="974551"/>
            <a:ext cx="11421927" cy="576000"/>
          </a:xfrm>
        </p:spPr>
        <p:txBody>
          <a:bodyPr>
            <a:normAutofit/>
          </a:bodyPr>
          <a:lstStyle/>
          <a:p>
            <a:r>
              <a:rPr lang="zh-CN" altLang="en-US" dirty="0"/>
              <a:t>静态特性的基本特征参数 </a:t>
            </a:r>
          </a:p>
        </p:txBody>
      </p:sp>
      <p:sp>
        <p:nvSpPr>
          <p:cNvPr id="14" name="矩形 13">
            <a:extLst>
              <a:ext uri="{FF2B5EF4-FFF2-40B4-BE49-F238E27FC236}">
                <a16:creationId xmlns:a16="http://schemas.microsoft.com/office/drawing/2014/main" id="{3B923B4A-6C61-4393-B396-7E85731FF797}"/>
              </a:ext>
            </a:extLst>
          </p:cNvPr>
          <p:cNvSpPr>
            <a:spLocks noChangeArrowheads="1"/>
          </p:cNvSpPr>
          <p:nvPr/>
        </p:nvSpPr>
        <p:spPr bwMode="auto">
          <a:xfrm>
            <a:off x="1739106" y="1812535"/>
            <a:ext cx="8208963" cy="183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ts val="3500"/>
              </a:lnSpc>
              <a:spcBef>
                <a:spcPct val="0"/>
              </a:spcBef>
              <a:buNone/>
            </a:pPr>
            <a:r>
              <a:rPr lang="zh-CN" altLang="en-US" sz="2000" dirty="0">
                <a:solidFill>
                  <a:schemeClr val="accent1"/>
                </a:solidFill>
              </a:rPr>
              <a:t>测量仪表的灵敏度可分为三种情况：</a:t>
            </a:r>
            <a:endParaRPr lang="en-US" altLang="zh-CN" sz="2000" dirty="0">
              <a:solidFill>
                <a:schemeClr val="accent1"/>
              </a:solidFill>
            </a:endParaRPr>
          </a:p>
          <a:p>
            <a:pPr lvl="1" eaLnBrk="1" hangingPunct="1">
              <a:lnSpc>
                <a:spcPts val="3500"/>
              </a:lnSpc>
              <a:spcBef>
                <a:spcPct val="0"/>
              </a:spcBef>
              <a:buNone/>
            </a:pPr>
            <a:r>
              <a:rPr lang="en-US" altLang="zh-CN" sz="2000" dirty="0">
                <a:solidFill>
                  <a:schemeClr val="accent1"/>
                </a:solidFill>
              </a:rPr>
              <a:t>1 </a:t>
            </a:r>
            <a:r>
              <a:rPr lang="zh-CN" altLang="en-US" sz="2000" dirty="0">
                <a:solidFill>
                  <a:schemeClr val="accent1"/>
                </a:solidFill>
              </a:rPr>
              <a:t>灵敏度为常数，仪表标尺的刻度是均匀的；</a:t>
            </a:r>
            <a:endParaRPr lang="en-US" altLang="zh-CN" sz="2000" dirty="0">
              <a:solidFill>
                <a:schemeClr val="accent1"/>
              </a:solidFill>
            </a:endParaRPr>
          </a:p>
          <a:p>
            <a:pPr lvl="1" eaLnBrk="1" hangingPunct="1">
              <a:lnSpc>
                <a:spcPts val="3500"/>
              </a:lnSpc>
              <a:spcBef>
                <a:spcPct val="0"/>
              </a:spcBef>
              <a:buNone/>
            </a:pPr>
            <a:r>
              <a:rPr lang="en-US" altLang="zh-CN" sz="2000" dirty="0">
                <a:solidFill>
                  <a:schemeClr val="accent1"/>
                </a:solidFill>
              </a:rPr>
              <a:t>2 </a:t>
            </a:r>
            <a:r>
              <a:rPr lang="zh-CN" altLang="en-US" sz="2000" dirty="0">
                <a:solidFill>
                  <a:schemeClr val="accent1"/>
                </a:solidFill>
              </a:rPr>
              <a:t>灵敏度随被测量 </a:t>
            </a:r>
            <a:r>
              <a:rPr lang="en-US" altLang="zh-CN" sz="2000" i="1" dirty="0">
                <a:solidFill>
                  <a:schemeClr val="accent1"/>
                </a:solidFill>
                <a:latin typeface="Times New Roman" panose="02020603050405020304" pitchFamily="18" charset="0"/>
                <a:cs typeface="Times New Roman" panose="02020603050405020304" pitchFamily="18" charset="0"/>
              </a:rPr>
              <a:t>x</a:t>
            </a:r>
            <a:r>
              <a:rPr lang="zh-CN" altLang="en-US" sz="2000" i="1" dirty="0">
                <a:solidFill>
                  <a:schemeClr val="accent1"/>
                </a:solidFill>
                <a:latin typeface="Times New Roman" panose="02020603050405020304" pitchFamily="18" charset="0"/>
                <a:cs typeface="Times New Roman" panose="02020603050405020304" pitchFamily="18" charset="0"/>
              </a:rPr>
              <a:t> </a:t>
            </a:r>
            <a:r>
              <a:rPr lang="zh-CN" altLang="en-US" sz="2000" dirty="0">
                <a:solidFill>
                  <a:schemeClr val="accent1"/>
                </a:solidFill>
              </a:rPr>
              <a:t>的增加而增加，仪表标尺的刻度越来越疏；</a:t>
            </a:r>
            <a:endParaRPr lang="en-US" altLang="zh-CN" sz="2000" dirty="0">
              <a:solidFill>
                <a:schemeClr val="accent1"/>
              </a:solidFill>
            </a:endParaRPr>
          </a:p>
          <a:p>
            <a:pPr lvl="1" eaLnBrk="1" hangingPunct="1">
              <a:lnSpc>
                <a:spcPts val="3500"/>
              </a:lnSpc>
              <a:spcBef>
                <a:spcPct val="0"/>
              </a:spcBef>
              <a:buNone/>
            </a:pPr>
            <a:r>
              <a:rPr lang="en-US" altLang="zh-CN" sz="2000" dirty="0">
                <a:solidFill>
                  <a:schemeClr val="accent1"/>
                </a:solidFill>
              </a:rPr>
              <a:t>3 </a:t>
            </a:r>
            <a:r>
              <a:rPr lang="zh-CN" altLang="en-US" sz="2000" dirty="0">
                <a:solidFill>
                  <a:schemeClr val="accent1"/>
                </a:solidFill>
              </a:rPr>
              <a:t>灵敏度随被测量 </a:t>
            </a:r>
            <a:r>
              <a:rPr lang="en-US" altLang="zh-CN" sz="2000" i="1" dirty="0">
                <a:solidFill>
                  <a:schemeClr val="accent1"/>
                </a:solidFill>
                <a:latin typeface="Times New Roman" panose="02020603050405020304" pitchFamily="18" charset="0"/>
                <a:cs typeface="Times New Roman" panose="02020603050405020304" pitchFamily="18" charset="0"/>
              </a:rPr>
              <a:t>x </a:t>
            </a:r>
            <a:r>
              <a:rPr lang="zh-CN" altLang="en-US" sz="2000" dirty="0">
                <a:solidFill>
                  <a:schemeClr val="accent1"/>
                </a:solidFill>
              </a:rPr>
              <a:t>的增加而减小，仪表标尺的刻度越来越密；</a:t>
            </a:r>
          </a:p>
        </p:txBody>
      </p:sp>
      <p:pic>
        <p:nvPicPr>
          <p:cNvPr id="15" name="Picture 2">
            <a:extLst>
              <a:ext uri="{FF2B5EF4-FFF2-40B4-BE49-F238E27FC236}">
                <a16:creationId xmlns:a16="http://schemas.microsoft.com/office/drawing/2014/main" id="{57396D68-CA93-4B72-897F-5FAA51CE1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015"/>
          <a:stretch>
            <a:fillRect/>
          </a:stretch>
        </p:blipFill>
        <p:spPr bwMode="auto">
          <a:xfrm>
            <a:off x="2027238" y="4044752"/>
            <a:ext cx="3816350" cy="1427163"/>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891179A4-C8F0-491F-B4B5-5F174ED93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4005064"/>
            <a:ext cx="3744912" cy="1484312"/>
          </a:xfrm>
          <a:prstGeom prst="rect">
            <a:avLst/>
          </a:prstGeom>
          <a:noFill/>
          <a:ln>
            <a:noFill/>
          </a:ln>
          <a:effectLst/>
          <a:extLst>
            <a:ext uri="{909E8E84-426E-40DD-AFC4-6F175D3DCCD1}">
              <a14:hiddenFill xmlns:a14="http://schemas.microsoft.com/office/drawing/2010/main">
                <a:solidFill>
                  <a:srgbClr val="666699">
                    <a:alpha val="14902"/>
                  </a:srgbClr>
                </a:solidFill>
              </a14:hiddenFill>
            </a:ext>
            <a:ext uri="{91240B29-F687-4F45-9708-019B960494DF}">
              <a14:hiddenLine xmlns:a14="http://schemas.microsoft.com/office/drawing/2010/main" w="3175" algn="ctr">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
            <a:extLst>
              <a:ext uri="{FF2B5EF4-FFF2-40B4-BE49-F238E27FC236}">
                <a16:creationId xmlns:a16="http://schemas.microsoft.com/office/drawing/2014/main" id="{6AD37CCC-9BE2-4750-8CBC-0FDE90C0A238}"/>
              </a:ext>
            </a:extLst>
          </p:cNvPr>
          <p:cNvSpPr>
            <a:spLocks noChangeArrowheads="1"/>
          </p:cNvSpPr>
          <p:nvPr/>
        </p:nvSpPr>
        <p:spPr bwMode="auto">
          <a:xfrm>
            <a:off x="2316164" y="5603676"/>
            <a:ext cx="295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olidFill>
                  <a:srgbClr val="FF0000"/>
                </a:solidFill>
              </a:rPr>
              <a:t>整个量程范围为都是均匀的</a:t>
            </a:r>
            <a:endParaRPr lang="zh-CN" altLang="en-US" sz="1800" dirty="0"/>
          </a:p>
        </p:txBody>
      </p:sp>
      <p:sp>
        <p:nvSpPr>
          <p:cNvPr id="18" name="矩形 8">
            <a:extLst>
              <a:ext uri="{FF2B5EF4-FFF2-40B4-BE49-F238E27FC236}">
                <a16:creationId xmlns:a16="http://schemas.microsoft.com/office/drawing/2014/main" id="{F0A7D4E1-7B95-4631-8DDB-D1E2A29BBB3B}"/>
              </a:ext>
            </a:extLst>
          </p:cNvPr>
          <p:cNvSpPr>
            <a:spLocks noChangeArrowheads="1"/>
          </p:cNvSpPr>
          <p:nvPr/>
        </p:nvSpPr>
        <p:spPr bwMode="auto">
          <a:xfrm>
            <a:off x="6240464" y="5489377"/>
            <a:ext cx="3744911"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solidFill>
                  <a:srgbClr val="FF0000"/>
                </a:solidFill>
              </a:rPr>
              <a:t>整个量程范围为先是均匀的，然后越来越密，最后越来越疏</a:t>
            </a:r>
            <a:endParaRPr lang="zh-CN" altLang="en-US" sz="1800" dirty="0"/>
          </a:p>
        </p:txBody>
      </p:sp>
      <p:graphicFrame>
        <p:nvGraphicFramePr>
          <p:cNvPr id="2" name="Object 5">
            <a:extLst>
              <a:ext uri="{FF2B5EF4-FFF2-40B4-BE49-F238E27FC236}">
                <a16:creationId xmlns:a16="http://schemas.microsoft.com/office/drawing/2014/main" id="{4653FFCD-3281-9C2E-7330-1AF4DEABD89E}"/>
              </a:ext>
            </a:extLst>
          </p:cNvPr>
          <p:cNvGraphicFramePr>
            <a:graphicFrameLocks noChangeAspect="1"/>
          </p:cNvGraphicFramePr>
          <p:nvPr>
            <p:extLst>
              <p:ext uri="{D42A27DB-BD31-4B8C-83A1-F6EECF244321}">
                <p14:modId xmlns:p14="http://schemas.microsoft.com/office/powerpoint/2010/main" val="1886104212"/>
              </p:ext>
            </p:extLst>
          </p:nvPr>
        </p:nvGraphicFramePr>
        <p:xfrm>
          <a:off x="8256240" y="1910591"/>
          <a:ext cx="733425" cy="588962"/>
        </p:xfrm>
        <a:graphic>
          <a:graphicData uri="http://schemas.openxmlformats.org/presentationml/2006/ole">
            <mc:AlternateContent xmlns:mc="http://schemas.openxmlformats.org/markup-compatibility/2006">
              <mc:Choice xmlns:v="urn:schemas-microsoft-com:vml" Requires="v">
                <p:oleObj r:id="rId4" imgW="482391" imgH="393529" progId="Equation.DSMT4">
                  <p:embed/>
                </p:oleObj>
              </mc:Choice>
              <mc:Fallback>
                <p:oleObj r:id="rId4" imgW="482391" imgH="393529" progId="Equation.DSMT4">
                  <p:embed/>
                  <p:pic>
                    <p:nvPicPr>
                      <p:cNvPr id="10" name="Object 5">
                        <a:extLst>
                          <a:ext uri="{FF2B5EF4-FFF2-40B4-BE49-F238E27FC236}">
                            <a16:creationId xmlns:a16="http://schemas.microsoft.com/office/drawing/2014/main" id="{92B55E87-F9DA-4E73-81EB-2F323B81B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240" y="1910591"/>
                        <a:ext cx="7334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直接连接符 5">
            <a:extLst>
              <a:ext uri="{FF2B5EF4-FFF2-40B4-BE49-F238E27FC236}">
                <a16:creationId xmlns:a16="http://schemas.microsoft.com/office/drawing/2014/main" id="{A9D5DDE2-9279-8823-1D5B-2BFAA855224B}"/>
              </a:ext>
            </a:extLst>
          </p:cNvPr>
          <p:cNvCxnSpPr>
            <a:cxnSpLocks/>
          </p:cNvCxnSpPr>
          <p:nvPr/>
        </p:nvCxnSpPr>
        <p:spPr>
          <a:xfrm>
            <a:off x="10290180" y="5202340"/>
            <a:ext cx="7560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0C38366-8148-5C9C-09D4-A98AEFA90665}"/>
              </a:ext>
            </a:extLst>
          </p:cNvPr>
          <p:cNvCxnSpPr>
            <a:cxnSpLocks/>
          </p:cNvCxnSpPr>
          <p:nvPr/>
        </p:nvCxnSpPr>
        <p:spPr>
          <a:xfrm flipV="1">
            <a:off x="11504984" y="5085184"/>
            <a:ext cx="603684" cy="4521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E45C779-9497-C24B-CE08-02F8B9ECDDAC}"/>
              </a:ext>
            </a:extLst>
          </p:cNvPr>
          <p:cNvCxnSpPr>
            <a:cxnSpLocks/>
          </p:cNvCxnSpPr>
          <p:nvPr/>
        </p:nvCxnSpPr>
        <p:spPr>
          <a:xfrm>
            <a:off x="11027346" y="5207072"/>
            <a:ext cx="469254" cy="3230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AFA2859-A96F-B7FD-F44F-F91C50F919AF}"/>
              </a:ext>
            </a:extLst>
          </p:cNvPr>
          <p:cNvCxnSpPr>
            <a:cxnSpLocks/>
          </p:cNvCxnSpPr>
          <p:nvPr/>
        </p:nvCxnSpPr>
        <p:spPr>
          <a:xfrm>
            <a:off x="442874" y="5459509"/>
            <a:ext cx="7560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FA1AF07-BA2C-6829-54F2-C651ACCE3850}"/>
              </a:ext>
            </a:extLst>
          </p:cNvPr>
          <p:cNvCxnSpPr/>
          <p:nvPr/>
        </p:nvCxnSpPr>
        <p:spPr>
          <a:xfrm>
            <a:off x="299356" y="5873936"/>
            <a:ext cx="136815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B61B14-45EE-5299-D679-3A32FD384550}"/>
              </a:ext>
            </a:extLst>
          </p:cNvPr>
          <p:cNvCxnSpPr>
            <a:cxnSpLocks/>
          </p:cNvCxnSpPr>
          <p:nvPr/>
        </p:nvCxnSpPr>
        <p:spPr>
          <a:xfrm flipV="1">
            <a:off x="299356" y="4617132"/>
            <a:ext cx="0" cy="125680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4" name="矩形 1">
            <a:extLst>
              <a:ext uri="{FF2B5EF4-FFF2-40B4-BE49-F238E27FC236}">
                <a16:creationId xmlns:a16="http://schemas.microsoft.com/office/drawing/2014/main" id="{95E30034-7B5C-88E1-477F-CFE4BDC61242}"/>
              </a:ext>
            </a:extLst>
          </p:cNvPr>
          <p:cNvSpPr>
            <a:spLocks noChangeArrowheads="1"/>
          </p:cNvSpPr>
          <p:nvPr/>
        </p:nvSpPr>
        <p:spPr bwMode="auto">
          <a:xfrm>
            <a:off x="1487898" y="5805264"/>
            <a:ext cx="215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mn-lt"/>
              </a:rPr>
              <a:t>x</a:t>
            </a:r>
            <a:endParaRPr lang="zh-CN" altLang="en-US" sz="1800" i="1" dirty="0">
              <a:latin typeface="+mn-lt"/>
            </a:endParaRPr>
          </a:p>
        </p:txBody>
      </p:sp>
      <p:sp>
        <p:nvSpPr>
          <p:cNvPr id="25" name="矩形 1">
            <a:extLst>
              <a:ext uri="{FF2B5EF4-FFF2-40B4-BE49-F238E27FC236}">
                <a16:creationId xmlns:a16="http://schemas.microsoft.com/office/drawing/2014/main" id="{1A5D22EE-7FF6-D28A-4C2A-A662F1DEF1BC}"/>
              </a:ext>
            </a:extLst>
          </p:cNvPr>
          <p:cNvSpPr>
            <a:spLocks noChangeArrowheads="1"/>
          </p:cNvSpPr>
          <p:nvPr/>
        </p:nvSpPr>
        <p:spPr bwMode="auto">
          <a:xfrm>
            <a:off x="21507" y="4432466"/>
            <a:ext cx="215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mn-lt"/>
              </a:rPr>
              <a:t>S</a:t>
            </a:r>
            <a:endParaRPr lang="zh-CN" altLang="en-US" sz="1800" i="1" dirty="0">
              <a:latin typeface="+mn-lt"/>
            </a:endParaRPr>
          </a:p>
        </p:txBody>
      </p:sp>
      <p:cxnSp>
        <p:nvCxnSpPr>
          <p:cNvPr id="26" name="直接箭头连接符 25">
            <a:extLst>
              <a:ext uri="{FF2B5EF4-FFF2-40B4-BE49-F238E27FC236}">
                <a16:creationId xmlns:a16="http://schemas.microsoft.com/office/drawing/2014/main" id="{B49D9A3E-831D-5727-418E-800CDE465F6D}"/>
              </a:ext>
            </a:extLst>
          </p:cNvPr>
          <p:cNvCxnSpPr>
            <a:cxnSpLocks/>
          </p:cNvCxnSpPr>
          <p:nvPr/>
        </p:nvCxnSpPr>
        <p:spPr>
          <a:xfrm>
            <a:off x="10155396" y="5770562"/>
            <a:ext cx="2036604"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7693576-1D4D-2C68-0C47-ABAF53796431}"/>
              </a:ext>
            </a:extLst>
          </p:cNvPr>
          <p:cNvCxnSpPr>
            <a:cxnSpLocks/>
          </p:cNvCxnSpPr>
          <p:nvPr/>
        </p:nvCxnSpPr>
        <p:spPr>
          <a:xfrm flipV="1">
            <a:off x="10155396" y="4513758"/>
            <a:ext cx="0" cy="125680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8" name="矩形 1">
            <a:extLst>
              <a:ext uri="{FF2B5EF4-FFF2-40B4-BE49-F238E27FC236}">
                <a16:creationId xmlns:a16="http://schemas.microsoft.com/office/drawing/2014/main" id="{FF54ABF9-3E0B-FF0E-11FB-DEEF4BA189DD}"/>
              </a:ext>
            </a:extLst>
          </p:cNvPr>
          <p:cNvSpPr>
            <a:spLocks noChangeArrowheads="1"/>
          </p:cNvSpPr>
          <p:nvPr/>
        </p:nvSpPr>
        <p:spPr bwMode="auto">
          <a:xfrm>
            <a:off x="11922493" y="5689270"/>
            <a:ext cx="215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mn-lt"/>
              </a:rPr>
              <a:t>x</a:t>
            </a:r>
            <a:endParaRPr lang="zh-CN" altLang="en-US" sz="1800" i="1" dirty="0">
              <a:latin typeface="+mn-lt"/>
            </a:endParaRPr>
          </a:p>
        </p:txBody>
      </p:sp>
      <p:sp>
        <p:nvSpPr>
          <p:cNvPr id="29" name="矩形 1">
            <a:extLst>
              <a:ext uri="{FF2B5EF4-FFF2-40B4-BE49-F238E27FC236}">
                <a16:creationId xmlns:a16="http://schemas.microsoft.com/office/drawing/2014/main" id="{B224E858-5F13-5206-0758-F4F8F3825E35}"/>
              </a:ext>
            </a:extLst>
          </p:cNvPr>
          <p:cNvSpPr>
            <a:spLocks noChangeArrowheads="1"/>
          </p:cNvSpPr>
          <p:nvPr/>
        </p:nvSpPr>
        <p:spPr bwMode="auto">
          <a:xfrm>
            <a:off x="9877547" y="4329092"/>
            <a:ext cx="215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mn-lt"/>
              </a:rPr>
              <a:t>S</a:t>
            </a:r>
            <a:endParaRPr lang="zh-CN" altLang="en-US" sz="1800" i="1" dirty="0">
              <a:latin typeface="+mn-lt"/>
            </a:endParaRPr>
          </a:p>
        </p:txBody>
      </p:sp>
    </p:spTree>
    <p:extLst>
      <p:ext uri="{BB962C8B-B14F-4D97-AF65-F5344CB8AC3E}">
        <p14:creationId xmlns:p14="http://schemas.microsoft.com/office/powerpoint/2010/main" val="242911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4" grpId="0"/>
      <p:bldP spid="25"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4098"/>
                </a:solidFill>
              </a:rPr>
              <a:t>静态特性的基本特征参数 </a:t>
            </a:r>
          </a:p>
        </p:txBody>
      </p:sp>
      <p:sp>
        <p:nvSpPr>
          <p:cNvPr id="38916" name="Rectangle 6"/>
          <p:cNvSpPr>
            <a:spLocks noChangeArrowheads="1"/>
          </p:cNvSpPr>
          <p:nvPr/>
        </p:nvSpPr>
        <p:spPr bwMode="auto">
          <a:xfrm>
            <a:off x="356197" y="301600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38918" name="Rectangle 8"/>
          <p:cNvSpPr>
            <a:spLocks noChangeArrowheads="1"/>
          </p:cNvSpPr>
          <p:nvPr/>
        </p:nvSpPr>
        <p:spPr bwMode="auto">
          <a:xfrm>
            <a:off x="356197" y="299695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38920" name="Rectangle 10"/>
          <p:cNvSpPr>
            <a:spLocks noChangeArrowheads="1"/>
          </p:cNvSpPr>
          <p:nvPr/>
        </p:nvSpPr>
        <p:spPr bwMode="auto">
          <a:xfrm>
            <a:off x="356197" y="301600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15" name="Rectangle 3"/>
          <p:cNvSpPr txBox="1">
            <a:spLocks noChangeArrowheads="1"/>
          </p:cNvSpPr>
          <p:nvPr/>
        </p:nvSpPr>
        <p:spPr>
          <a:xfrm>
            <a:off x="42486" y="1711824"/>
            <a:ext cx="6391869" cy="189387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buFont typeface="Wingdings" panose="05000000000000000000" pitchFamily="2" charset="2"/>
              <a:buChar char="n"/>
            </a:pPr>
            <a:r>
              <a:rPr lang="zh-CN" altLang="en-US" sz="2400" b="1" dirty="0">
                <a:solidFill>
                  <a:srgbClr val="004098"/>
                </a:solidFill>
                <a:latin typeface="+mn-ea"/>
              </a:rPr>
              <a:t> 线性度</a:t>
            </a:r>
            <a:endParaRPr lang="en-US" altLang="zh-CN" sz="2400" b="1" dirty="0">
              <a:solidFill>
                <a:srgbClr val="004098"/>
              </a:solidFill>
              <a:latin typeface="+mn-ea"/>
            </a:endParaRPr>
          </a:p>
          <a:p>
            <a:pPr fontAlgn="auto">
              <a:lnSpc>
                <a:spcPct val="100000"/>
              </a:lnSpc>
              <a:spcAft>
                <a:spcPts val="0"/>
              </a:spcAft>
              <a:buFontTx/>
              <a:buNone/>
            </a:pPr>
            <a:r>
              <a:rPr lang="zh-CN" altLang="en-US" sz="1800" dirty="0">
                <a:solidFill>
                  <a:srgbClr val="FF0000"/>
                </a:solidFill>
                <a:latin typeface="+mn-ea"/>
              </a:rPr>
              <a:t>系统的输入输出之间保持线性关系一种度量。</a:t>
            </a:r>
            <a:r>
              <a:rPr lang="zh-CN" altLang="en-US" sz="1800" dirty="0">
                <a:solidFill>
                  <a:srgbClr val="004098"/>
                </a:solidFill>
                <a:latin typeface="+mn-ea"/>
              </a:rPr>
              <a:t> </a:t>
            </a:r>
            <a:endParaRPr lang="en-US" altLang="zh-CN" sz="1800" dirty="0">
              <a:solidFill>
                <a:srgbClr val="004098"/>
              </a:solidFill>
              <a:latin typeface="+mn-ea"/>
            </a:endParaRPr>
          </a:p>
          <a:p>
            <a:pPr fontAlgn="auto">
              <a:lnSpc>
                <a:spcPct val="150000"/>
              </a:lnSpc>
              <a:spcAft>
                <a:spcPts val="0"/>
              </a:spcAft>
              <a:buFontTx/>
              <a:buNone/>
            </a:pPr>
            <a:endParaRPr kumimoji="1" lang="en-US" altLang="zh-CN" sz="1800" dirty="0">
              <a:solidFill>
                <a:srgbClr val="FF0000"/>
              </a:solidFill>
              <a:latin typeface="+mn-ea"/>
            </a:endParaRPr>
          </a:p>
          <a:p>
            <a:pPr fontAlgn="auto">
              <a:lnSpc>
                <a:spcPct val="150000"/>
              </a:lnSpc>
              <a:spcAft>
                <a:spcPts val="0"/>
              </a:spcAft>
              <a:buFontTx/>
              <a:buNone/>
            </a:pPr>
            <a:r>
              <a:rPr kumimoji="1" lang="zh-CN" altLang="en-US" sz="1800" dirty="0">
                <a:solidFill>
                  <a:srgbClr val="FF0000"/>
                </a:solidFill>
                <a:latin typeface="+mn-ea"/>
              </a:rPr>
              <a:t>线性度定量反映标定曲线偏离其拟合直线的程度。</a:t>
            </a:r>
            <a:endParaRPr kumimoji="1" lang="en-US" altLang="zh-CN" sz="1800" dirty="0">
              <a:solidFill>
                <a:srgbClr val="FF0000"/>
              </a:solidFill>
              <a:latin typeface="+mn-ea"/>
            </a:endParaRPr>
          </a:p>
        </p:txBody>
      </p:sp>
      <p:graphicFrame>
        <p:nvGraphicFramePr>
          <p:cNvPr id="17" name="Object 6"/>
          <p:cNvGraphicFramePr>
            <a:graphicFrameLocks noChangeAspect="1"/>
          </p:cNvGraphicFramePr>
          <p:nvPr>
            <p:extLst>
              <p:ext uri="{D42A27DB-BD31-4B8C-83A1-F6EECF244321}">
                <p14:modId xmlns:p14="http://schemas.microsoft.com/office/powerpoint/2010/main" val="1675776341"/>
              </p:ext>
            </p:extLst>
          </p:nvPr>
        </p:nvGraphicFramePr>
        <p:xfrm>
          <a:off x="7457508" y="1969485"/>
          <a:ext cx="3564396" cy="2719655"/>
        </p:xfrm>
        <a:graphic>
          <a:graphicData uri="http://schemas.openxmlformats.org/presentationml/2006/ole">
            <mc:AlternateContent xmlns:mc="http://schemas.openxmlformats.org/markup-compatibility/2006">
              <mc:Choice xmlns:v="urn:schemas-microsoft-com:vml" Requires="v">
                <p:oleObj name="Visio" r:id="rId3" imgW="3296152" imgH="2514560" progId="Visio.Drawing.11">
                  <p:embed/>
                </p:oleObj>
              </mc:Choice>
              <mc:Fallback>
                <p:oleObj name="Visio" r:id="rId3" imgW="3296152" imgH="2514560" progId="Visio.Drawing.11">
                  <p:embed/>
                  <p:pic>
                    <p:nvPicPr>
                      <p:cNvPr id="17" name="Object 6"/>
                      <p:cNvPicPr>
                        <a:picLocks noChangeAspect="1" noChangeArrowheads="1"/>
                      </p:cNvPicPr>
                      <p:nvPr/>
                    </p:nvPicPr>
                    <p:blipFill>
                      <a:blip r:embed="rId4"/>
                      <a:srcRect/>
                      <a:stretch>
                        <a:fillRect/>
                      </a:stretch>
                    </p:blipFill>
                    <p:spPr bwMode="auto">
                      <a:xfrm>
                        <a:off x="7457508" y="1969485"/>
                        <a:ext cx="3564396" cy="2719655"/>
                      </a:xfrm>
                      <a:prstGeom prst="rect">
                        <a:avLst/>
                      </a:prstGeom>
                      <a:noFill/>
                      <a:ln>
                        <a:noFill/>
                      </a:ln>
                    </p:spPr>
                  </p:pic>
                </p:oleObj>
              </mc:Fallback>
            </mc:AlternateContent>
          </a:graphicData>
        </a:graphic>
      </p:graphicFrame>
      <p:grpSp>
        <p:nvGrpSpPr>
          <p:cNvPr id="3" name="组合 2"/>
          <p:cNvGrpSpPr/>
          <p:nvPr/>
        </p:nvGrpSpPr>
        <p:grpSpPr>
          <a:xfrm>
            <a:off x="983432" y="3952540"/>
            <a:ext cx="2661644" cy="736600"/>
            <a:chOff x="10041404" y="5087625"/>
            <a:chExt cx="2911826" cy="736600"/>
          </a:xfrm>
        </p:grpSpPr>
        <p:graphicFrame>
          <p:nvGraphicFramePr>
            <p:cNvPr id="18" name="Object 8"/>
            <p:cNvGraphicFramePr>
              <a:graphicFrameLocks noChangeAspect="1"/>
            </p:cNvGraphicFramePr>
            <p:nvPr>
              <p:extLst>
                <p:ext uri="{D42A27DB-BD31-4B8C-83A1-F6EECF244321}">
                  <p14:modId xmlns:p14="http://schemas.microsoft.com/office/powerpoint/2010/main" val="3053208155"/>
                </p:ext>
              </p:extLst>
            </p:nvPr>
          </p:nvGraphicFramePr>
          <p:xfrm>
            <a:off x="11443517" y="5087625"/>
            <a:ext cx="1509713" cy="736600"/>
          </p:xfrm>
          <a:graphic>
            <a:graphicData uri="http://schemas.openxmlformats.org/presentationml/2006/ole">
              <mc:AlternateContent xmlns:mc="http://schemas.openxmlformats.org/markup-compatibility/2006">
                <mc:Choice xmlns:v="urn:schemas-microsoft-com:vml" Requires="v">
                  <p:oleObj r:id="rId5" imgW="799753" imgH="393529" progId="Equation.DSMT4">
                    <p:embed/>
                  </p:oleObj>
                </mc:Choice>
                <mc:Fallback>
                  <p:oleObj r:id="rId5" imgW="799753" imgH="393529" progId="Equation.DSMT4">
                    <p:embed/>
                    <p:pic>
                      <p:nvPicPr>
                        <p:cNvPr id="1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3517" y="5087625"/>
                          <a:ext cx="1509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9"/>
            <p:cNvSpPr>
              <a:spLocks noChangeArrowheads="1"/>
            </p:cNvSpPr>
            <p:nvPr/>
          </p:nvSpPr>
          <p:spPr bwMode="auto">
            <a:xfrm>
              <a:off x="10041404" y="5255870"/>
              <a:ext cx="1184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kumimoji="1" lang="zh-CN" altLang="en-US" sz="2000" dirty="0">
                  <a:solidFill>
                    <a:srgbClr val="004098"/>
                  </a:solidFill>
                  <a:latin typeface="+mn-ea"/>
                  <a:ea typeface="+mn-ea"/>
                </a:rPr>
                <a:t>线性度</a:t>
              </a:r>
              <a:r>
                <a:rPr kumimoji="1" lang="en-US" altLang="zh-CN" sz="2000" dirty="0">
                  <a:solidFill>
                    <a:srgbClr val="004098"/>
                  </a:solidFill>
                  <a:latin typeface="+mn-ea"/>
                  <a:ea typeface="+mn-ea"/>
                </a:rPr>
                <a:t>=</a:t>
              </a:r>
              <a:endParaRPr lang="zh-CN" altLang="en-US" sz="2000" dirty="0">
                <a:solidFill>
                  <a:srgbClr val="004098"/>
                </a:solidFill>
                <a:latin typeface="+mn-ea"/>
                <a:ea typeface="+mn-ea"/>
              </a:endParaRPr>
            </a:p>
          </p:txBody>
        </p:sp>
      </p:grpSp>
      <p:sp>
        <p:nvSpPr>
          <p:cNvPr id="5" name="文本框 4"/>
          <p:cNvSpPr txBox="1"/>
          <p:nvPr/>
        </p:nvSpPr>
        <p:spPr>
          <a:xfrm>
            <a:off x="8246184" y="2487306"/>
            <a:ext cx="993522" cy="319013"/>
          </a:xfrm>
          <a:prstGeom prst="rect">
            <a:avLst/>
          </a:prstGeom>
          <a:solidFill>
            <a:schemeClr val="accent1">
              <a:lumMod val="20000"/>
              <a:lumOff val="80000"/>
            </a:schemeClr>
          </a:solidFill>
        </p:spPr>
        <p:txBody>
          <a:bodyPr wrap="square" rtlCol="0">
            <a:spAutoFit/>
          </a:bodyPr>
          <a:lstStyle/>
          <a:p>
            <a:r>
              <a:rPr lang="zh-CN" altLang="en-US" sz="1400" dirty="0"/>
              <a:t>拟合直线</a:t>
            </a:r>
          </a:p>
        </p:txBody>
      </p:sp>
      <p:sp>
        <p:nvSpPr>
          <p:cNvPr id="23" name="文本框 22"/>
          <p:cNvSpPr txBox="1"/>
          <p:nvPr/>
        </p:nvSpPr>
        <p:spPr>
          <a:xfrm>
            <a:off x="9964166" y="2739334"/>
            <a:ext cx="993522" cy="319013"/>
          </a:xfrm>
          <a:prstGeom prst="rect">
            <a:avLst/>
          </a:prstGeom>
          <a:solidFill>
            <a:schemeClr val="accent1">
              <a:lumMod val="20000"/>
              <a:lumOff val="80000"/>
            </a:schemeClr>
          </a:solidFill>
        </p:spPr>
        <p:txBody>
          <a:bodyPr wrap="square" rtlCol="0">
            <a:spAutoFit/>
          </a:bodyPr>
          <a:lstStyle/>
          <a:p>
            <a:r>
              <a:rPr lang="zh-CN" altLang="en-US" sz="1400" dirty="0"/>
              <a:t>标定直线</a:t>
            </a:r>
          </a:p>
        </p:txBody>
      </p:sp>
      <p:sp>
        <p:nvSpPr>
          <p:cNvPr id="22" name="文本框 21">
            <a:extLst>
              <a:ext uri="{FF2B5EF4-FFF2-40B4-BE49-F238E27FC236}">
                <a16:creationId xmlns:a16="http://schemas.microsoft.com/office/drawing/2014/main" id="{681018D5-7529-4E4B-BABD-B9ADA8DD7DA7}"/>
              </a:ext>
            </a:extLst>
          </p:cNvPr>
          <p:cNvSpPr txBox="1"/>
          <p:nvPr/>
        </p:nvSpPr>
        <p:spPr>
          <a:xfrm>
            <a:off x="249060" y="5439428"/>
            <a:ext cx="8835272" cy="1113125"/>
          </a:xfrm>
          <a:prstGeom prst="rect">
            <a:avLst/>
          </a:prstGeom>
          <a:noFill/>
        </p:spPr>
        <p:txBody>
          <a:bodyPr wrap="square">
            <a:spAutoFit/>
          </a:bodyPr>
          <a:lstStyle/>
          <a:p>
            <a:pPr>
              <a:lnSpc>
                <a:spcPct val="200000"/>
              </a:lnSpc>
            </a:pPr>
            <a:r>
              <a:rPr lang="zh-CN" altLang="en-US" sz="1800" dirty="0">
                <a:solidFill>
                  <a:srgbClr val="004DB4"/>
                </a:solidFill>
                <a:latin typeface="+mn-lt"/>
              </a:rPr>
              <a:t>拟合原则：</a:t>
            </a:r>
            <a:r>
              <a:rPr lang="zh-CN" altLang="en-US" sz="1800" dirty="0">
                <a:solidFill>
                  <a:schemeClr val="accent1"/>
                </a:solidFill>
                <a:latin typeface="+mn-lt"/>
              </a:rPr>
              <a:t>过坐标原点（</a:t>
            </a:r>
            <a:r>
              <a:rPr lang="en-US" altLang="zh-CN" sz="1800" dirty="0">
                <a:solidFill>
                  <a:schemeClr val="accent1"/>
                </a:solidFill>
                <a:latin typeface="+mn-lt"/>
              </a:rPr>
              <a:t>x=0</a:t>
            </a:r>
            <a:r>
              <a:rPr lang="zh-CN" altLang="en-US" sz="1800" dirty="0">
                <a:solidFill>
                  <a:schemeClr val="accent1"/>
                </a:solidFill>
                <a:latin typeface="+mn-lt"/>
              </a:rPr>
              <a:t>，</a:t>
            </a:r>
            <a:r>
              <a:rPr lang="en-US" altLang="zh-CN" sz="1800" dirty="0">
                <a:solidFill>
                  <a:schemeClr val="accent1"/>
                </a:solidFill>
                <a:latin typeface="+mn-lt"/>
              </a:rPr>
              <a:t>y=0</a:t>
            </a:r>
            <a:r>
              <a:rPr lang="zh-CN" altLang="en-US" sz="1800" dirty="0">
                <a:solidFill>
                  <a:schemeClr val="accent1"/>
                </a:solidFill>
                <a:latin typeface="+mn-lt"/>
              </a:rPr>
              <a:t>）；最大偏差</a:t>
            </a:r>
            <a:r>
              <a:rPr lang="en-US" altLang="zh-CN" sz="1800" b="1" i="1" dirty="0" err="1">
                <a:solidFill>
                  <a:schemeClr val="accent1"/>
                </a:solidFill>
                <a:latin typeface="+mn-lt"/>
              </a:rPr>
              <a:t>B</a:t>
            </a:r>
            <a:r>
              <a:rPr lang="en-US" altLang="zh-CN" sz="1800" b="1" baseline="-25000" dirty="0" err="1">
                <a:solidFill>
                  <a:schemeClr val="accent1"/>
                </a:solidFill>
                <a:latin typeface="+mn-lt"/>
              </a:rPr>
              <a:t>max</a:t>
            </a:r>
            <a:r>
              <a:rPr lang="zh-CN" altLang="en-US" sz="1800" dirty="0">
                <a:solidFill>
                  <a:schemeClr val="accent1"/>
                </a:solidFill>
                <a:latin typeface="+mn-lt"/>
              </a:rPr>
              <a:t>最小。</a:t>
            </a:r>
            <a:endParaRPr lang="en-US" altLang="zh-CN" sz="1800" dirty="0">
              <a:solidFill>
                <a:schemeClr val="accent1"/>
              </a:solidFill>
              <a:latin typeface="+mn-lt"/>
            </a:endParaRPr>
          </a:p>
          <a:p>
            <a:pPr>
              <a:lnSpc>
                <a:spcPct val="200000"/>
              </a:lnSpc>
            </a:pPr>
            <a:r>
              <a:rPr lang="zh-CN" altLang="en-US" dirty="0">
                <a:solidFill>
                  <a:schemeClr val="accent1"/>
                </a:solidFill>
                <a:latin typeface="+mn-lt"/>
              </a:rPr>
              <a:t>拟合方法：最小二乘法（偏差平方和最小）；平均法（偏差绝对值的平均值最小）。</a:t>
            </a:r>
          </a:p>
        </p:txBody>
      </p:sp>
      <p:sp>
        <p:nvSpPr>
          <p:cNvPr id="14" name="Rectangle 3">
            <a:extLst>
              <a:ext uri="{FF2B5EF4-FFF2-40B4-BE49-F238E27FC236}">
                <a16:creationId xmlns:a16="http://schemas.microsoft.com/office/drawing/2014/main" id="{BBBC224F-1588-4EBC-9161-9F2DF6774C7A}"/>
              </a:ext>
            </a:extLst>
          </p:cNvPr>
          <p:cNvSpPr txBox="1">
            <a:spLocks noChangeArrowheads="1"/>
          </p:cNvSpPr>
          <p:nvPr/>
        </p:nvSpPr>
        <p:spPr>
          <a:xfrm>
            <a:off x="7068108" y="4907715"/>
            <a:ext cx="5026241" cy="73660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buFontTx/>
              <a:buNone/>
            </a:pPr>
            <a:r>
              <a:rPr kumimoji="1" lang="zh-CN" altLang="en-US" sz="1400" b="1" dirty="0">
                <a:solidFill>
                  <a:srgbClr val="004098"/>
                </a:solidFill>
                <a:latin typeface="+mn-ea"/>
              </a:rPr>
              <a:t>标定曲线</a:t>
            </a:r>
            <a:r>
              <a:rPr kumimoji="1" lang="en-US" altLang="zh-CN" sz="1400" b="1" dirty="0">
                <a:solidFill>
                  <a:srgbClr val="004098"/>
                </a:solidFill>
                <a:latin typeface="+mn-ea"/>
              </a:rPr>
              <a:t>—</a:t>
            </a:r>
            <a:r>
              <a:rPr kumimoji="1" lang="zh-CN" altLang="en-US" sz="1400" dirty="0">
                <a:solidFill>
                  <a:srgbClr val="004098"/>
                </a:solidFill>
                <a:latin typeface="+mn-ea"/>
              </a:rPr>
              <a:t>用实验的方法获取系统的输入</a:t>
            </a:r>
            <a:r>
              <a:rPr kumimoji="1" lang="en-US" altLang="zh-CN" sz="1400" dirty="0">
                <a:solidFill>
                  <a:srgbClr val="004098"/>
                </a:solidFill>
                <a:latin typeface="+mn-ea"/>
              </a:rPr>
              <a:t>-</a:t>
            </a:r>
            <a:r>
              <a:rPr kumimoji="1" lang="zh-CN" altLang="en-US" sz="1400" dirty="0">
                <a:solidFill>
                  <a:srgbClr val="004098"/>
                </a:solidFill>
                <a:latin typeface="+mn-ea"/>
              </a:rPr>
              <a:t>输出关系曲线。</a:t>
            </a:r>
            <a:endParaRPr kumimoji="1" lang="en-US" altLang="zh-CN" sz="1400" dirty="0">
              <a:solidFill>
                <a:srgbClr val="004098"/>
              </a:solidFill>
              <a:latin typeface="+mn-ea"/>
            </a:endParaRPr>
          </a:p>
          <a:p>
            <a:pPr fontAlgn="auto">
              <a:lnSpc>
                <a:spcPct val="100000"/>
              </a:lnSpc>
              <a:spcAft>
                <a:spcPts val="0"/>
              </a:spcAft>
              <a:buFontTx/>
              <a:buNone/>
            </a:pPr>
            <a:r>
              <a:rPr kumimoji="1" lang="zh-CN" altLang="en-US" sz="1400" b="1" dirty="0">
                <a:solidFill>
                  <a:srgbClr val="004098"/>
                </a:solidFill>
                <a:latin typeface="+mn-ea"/>
              </a:rPr>
              <a:t>拟合直线</a:t>
            </a:r>
            <a:r>
              <a:rPr kumimoji="1" lang="en-US" altLang="zh-CN" sz="1400" b="1" dirty="0">
                <a:solidFill>
                  <a:srgbClr val="004098"/>
                </a:solidFill>
                <a:latin typeface="+mn-ea"/>
              </a:rPr>
              <a:t>—</a:t>
            </a:r>
            <a:r>
              <a:rPr kumimoji="1" lang="zh-CN" altLang="en-US" sz="1400" dirty="0">
                <a:solidFill>
                  <a:srgbClr val="004098"/>
                </a:solidFill>
                <a:latin typeface="+mn-ea"/>
              </a:rPr>
              <a:t>由标定曲线采用拟合方法得到的输入</a:t>
            </a:r>
            <a:r>
              <a:rPr kumimoji="1" lang="en-US" altLang="zh-CN" sz="1400" dirty="0">
                <a:solidFill>
                  <a:srgbClr val="004098"/>
                </a:solidFill>
                <a:latin typeface="+mn-ea"/>
              </a:rPr>
              <a:t>-</a:t>
            </a:r>
            <a:r>
              <a:rPr kumimoji="1" lang="zh-CN" altLang="en-US" sz="1400" dirty="0">
                <a:solidFill>
                  <a:srgbClr val="004098"/>
                </a:solidFill>
                <a:latin typeface="+mn-ea"/>
              </a:rPr>
              <a:t>输出之间的</a:t>
            </a:r>
          </a:p>
        </p:txBody>
      </p:sp>
    </p:spTree>
    <p:extLst>
      <p:ext uri="{BB962C8B-B14F-4D97-AF65-F5344CB8AC3E}">
        <p14:creationId xmlns:p14="http://schemas.microsoft.com/office/powerpoint/2010/main" val="39211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a:extLst>
              <a:ext uri="{FF2B5EF4-FFF2-40B4-BE49-F238E27FC236}">
                <a16:creationId xmlns:a16="http://schemas.microsoft.com/office/drawing/2014/main" id="{AC946D4B-3EDA-4759-B416-EB2E27704DD2}"/>
              </a:ext>
            </a:extLst>
          </p:cNvPr>
          <p:cNvSpPr>
            <a:spLocks noGrp="1"/>
          </p:cNvSpPr>
          <p:nvPr>
            <p:ph type="dt" sz="quarter" idx="10"/>
          </p:nvPr>
        </p:nvSpPr>
        <p:spPr bwMode="auto">
          <a:xfrm>
            <a:off x="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l" rtl="0" fontAlgn="base">
              <a:spcBef>
                <a:spcPct val="0"/>
              </a:spcBef>
              <a:spcAft>
                <a:spcPct val="0"/>
              </a:spcAft>
              <a:defRPr sz="1000" b="1" kern="1200">
                <a:solidFill>
                  <a:schemeClr val="bg1"/>
                </a:solidFill>
                <a:latin typeface="Arial"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FontTx/>
              <a:buNone/>
              <a:defRPr/>
            </a:pPr>
            <a:fld id="{979405DF-A57F-45BE-917B-3AB58998B77D}" type="datetime12">
              <a:rPr lang="en-US" smtClean="0"/>
              <a:pPr eaLnBrk="1" hangingPunct="1">
                <a:spcBef>
                  <a:spcPct val="0"/>
                </a:spcBef>
                <a:buFontTx/>
                <a:buNone/>
                <a:defRPr/>
              </a:pPr>
              <a:t>11:33 AM</a:t>
            </a:fld>
            <a:endParaRPr lang="en-US" altLang="zh-CN" sz="1000">
              <a:solidFill>
                <a:schemeClr val="bg1"/>
              </a:solidFill>
            </a:endParaRPr>
          </a:p>
        </p:txBody>
      </p:sp>
      <p:sp>
        <p:nvSpPr>
          <p:cNvPr id="44035" name="灯片编号占位符 3">
            <a:extLst>
              <a:ext uri="{FF2B5EF4-FFF2-40B4-BE49-F238E27FC236}">
                <a16:creationId xmlns:a16="http://schemas.microsoft.com/office/drawing/2014/main" id="{12F54220-BF11-487B-94DD-403A54CB778C}"/>
              </a:ext>
            </a:extLst>
          </p:cNvPr>
          <p:cNvSpPr>
            <a:spLocks noGrp="1"/>
          </p:cNvSpPr>
          <p:nvPr>
            <p:ph type="sldNum" sz="quarter" idx="12"/>
          </p:nvPr>
        </p:nvSpPr>
        <p:spPr bwMode="auto">
          <a:xfrm>
            <a:off x="7010400" y="6381750"/>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000" b="1" kern="1200">
                <a:solidFill>
                  <a:schemeClr val="bg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FontTx/>
              <a:buNone/>
            </a:pPr>
            <a:fld id="{E2042143-7441-4B99-93C4-6BABAFE751FC}" type="slidenum">
              <a:rPr lang="en-US" altLang="zh-CN" smtClean="0"/>
              <a:pPr eaLnBrk="1" hangingPunct="1">
                <a:spcBef>
                  <a:spcPct val="0"/>
                </a:spcBef>
                <a:buFontTx/>
                <a:buNone/>
              </a:pPr>
              <a:t>37</a:t>
            </a:fld>
            <a:endParaRPr lang="en-US" altLang="zh-CN" sz="1000">
              <a:solidFill>
                <a:schemeClr val="bg1"/>
              </a:solidFill>
              <a:ea typeface="隶书" panose="02010509060101010101" pitchFamily="49" charset="-122"/>
            </a:endParaRPr>
          </a:p>
        </p:txBody>
      </p:sp>
      <p:sp>
        <p:nvSpPr>
          <p:cNvPr id="15366" name="内容占位符 2">
            <a:extLst>
              <a:ext uri="{FF2B5EF4-FFF2-40B4-BE49-F238E27FC236}">
                <a16:creationId xmlns:a16="http://schemas.microsoft.com/office/drawing/2014/main" id="{070DE5DC-1024-41A6-991D-5D0BAB618C4D}"/>
              </a:ext>
            </a:extLst>
          </p:cNvPr>
          <p:cNvSpPr txBox="1">
            <a:spLocks/>
          </p:cNvSpPr>
          <p:nvPr/>
        </p:nvSpPr>
        <p:spPr bwMode="auto">
          <a:xfrm>
            <a:off x="481999" y="972172"/>
            <a:ext cx="55387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228600" indent="-228600" eaLnBrk="1" fontAlgn="auto" hangingPunct="1">
              <a:spcBef>
                <a:spcPts val="1000"/>
              </a:spcBef>
              <a:spcAft>
                <a:spcPts val="0"/>
              </a:spcAft>
              <a:buClr>
                <a:schemeClr val="accent1"/>
              </a:buClr>
              <a:buSzPct val="100000"/>
              <a:buFont typeface="Wingdings" panose="05000000000000000000" pitchFamily="2" charset="2"/>
              <a:buChar char="n"/>
              <a:defRPr/>
            </a:pPr>
            <a:r>
              <a:rPr lang="zh-CN" altLang="en-US" sz="2400" b="1" dirty="0">
                <a:solidFill>
                  <a:srgbClr val="004098"/>
                </a:solidFill>
                <a:latin typeface="+mn-ea"/>
                <a:ea typeface="+mn-ea"/>
              </a:rPr>
              <a:t>最小二乘法拟合 </a:t>
            </a:r>
            <a:endParaRPr lang="en-US" altLang="zh-CN" sz="2400" b="1" dirty="0">
              <a:solidFill>
                <a:srgbClr val="004098"/>
              </a:solidFill>
              <a:latin typeface="+mn-ea"/>
              <a:ea typeface="+mn-ea"/>
            </a:endParaRPr>
          </a:p>
        </p:txBody>
      </p:sp>
      <p:sp>
        <p:nvSpPr>
          <p:cNvPr id="44038" name="矩形 16">
            <a:extLst>
              <a:ext uri="{FF2B5EF4-FFF2-40B4-BE49-F238E27FC236}">
                <a16:creationId xmlns:a16="http://schemas.microsoft.com/office/drawing/2014/main" id="{C7AB6A18-D9E2-44E7-BD24-EED321E8F66A}"/>
              </a:ext>
            </a:extLst>
          </p:cNvPr>
          <p:cNvSpPr>
            <a:spLocks noChangeArrowheads="1"/>
          </p:cNvSpPr>
          <p:nvPr/>
        </p:nvSpPr>
        <p:spPr bwMode="auto">
          <a:xfrm>
            <a:off x="620187" y="1364592"/>
            <a:ext cx="10801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None/>
            </a:pPr>
            <a:r>
              <a:rPr lang="zh-CN" altLang="en-US" sz="2400" dirty="0">
                <a:solidFill>
                  <a:schemeClr val="accent1"/>
                </a:solidFill>
                <a:latin typeface="华文仿宋" panose="02010600040101010101" pitchFamily="2" charset="-122"/>
                <a:ea typeface="华文仿宋" panose="02010600040101010101" pitchFamily="2" charset="-122"/>
              </a:rPr>
              <a:t>设测试有</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n</a:t>
            </a:r>
            <a:r>
              <a:rPr lang="zh-CN" altLang="en-US" sz="2400" dirty="0">
                <a:solidFill>
                  <a:schemeClr val="accent1"/>
                </a:solidFill>
                <a:latin typeface="华文仿宋" panose="02010600040101010101" pitchFamily="2" charset="-122"/>
                <a:ea typeface="华文仿宋" panose="02010600040101010101" pitchFamily="2" charset="-122"/>
              </a:rPr>
              <a:t>个点，</a:t>
            </a:r>
            <a:r>
              <a:rPr lang="en-US" altLang="zh-CN" sz="2400" dirty="0">
                <a:solidFill>
                  <a:schemeClr val="accent1"/>
                </a:solidFill>
                <a:latin typeface="Times New Roman" panose="02020603050405020304" pitchFamily="18" charset="0"/>
                <a:ea typeface="华文仿宋" panose="02010600040101010101" pitchFamily="2" charset="-122"/>
              </a:rPr>
              <a:t>(</a:t>
            </a:r>
            <a:r>
              <a:rPr lang="en-US" altLang="zh-CN" sz="2400" i="1" dirty="0">
                <a:solidFill>
                  <a:schemeClr val="accent1"/>
                </a:solidFill>
                <a:latin typeface="Times New Roman" panose="02020603050405020304" pitchFamily="18" charset="0"/>
                <a:ea typeface="华文仿宋" panose="02010600040101010101" pitchFamily="2" charset="-122"/>
              </a:rPr>
              <a:t>x</a:t>
            </a:r>
            <a:r>
              <a:rPr lang="en-US" altLang="zh-CN" sz="2400" baseline="-25000" dirty="0">
                <a:solidFill>
                  <a:schemeClr val="accent1"/>
                </a:solidFill>
                <a:latin typeface="Times New Roman" panose="02020603050405020304" pitchFamily="18" charset="0"/>
                <a:ea typeface="华文仿宋" panose="02010600040101010101" pitchFamily="2" charset="-122"/>
              </a:rPr>
              <a:t>1</a:t>
            </a:r>
            <a:r>
              <a:rPr lang="zh-CN" altLang="en-US" sz="2400" dirty="0">
                <a:solidFill>
                  <a:schemeClr val="accent1"/>
                </a:solidFill>
                <a:latin typeface="Times New Roman" panose="02020603050405020304" pitchFamily="18" charset="0"/>
                <a:ea typeface="华文仿宋" panose="02010600040101010101" pitchFamily="2" charset="-122"/>
              </a:rPr>
              <a:t>，</a:t>
            </a:r>
            <a:r>
              <a:rPr lang="en-US" altLang="zh-CN" sz="2400" i="1" dirty="0">
                <a:solidFill>
                  <a:schemeClr val="accent1"/>
                </a:solidFill>
                <a:latin typeface="Times New Roman" panose="02020603050405020304" pitchFamily="18" charset="0"/>
                <a:ea typeface="华文仿宋" panose="02010600040101010101" pitchFamily="2" charset="-122"/>
              </a:rPr>
              <a:t>y</a:t>
            </a:r>
            <a:r>
              <a:rPr lang="en-US" altLang="zh-CN" sz="2400" baseline="-25000" dirty="0">
                <a:solidFill>
                  <a:schemeClr val="accent1"/>
                </a:solidFill>
                <a:latin typeface="Times New Roman" panose="02020603050405020304" pitchFamily="18" charset="0"/>
                <a:ea typeface="华文仿宋" panose="02010600040101010101" pitchFamily="2" charset="-122"/>
              </a:rPr>
              <a:t>1</a:t>
            </a:r>
            <a:r>
              <a:rPr lang="en-US" altLang="zh-CN" sz="2400" dirty="0">
                <a:solidFill>
                  <a:schemeClr val="accent1"/>
                </a:solidFill>
                <a:latin typeface="Times New Roman" panose="02020603050405020304" pitchFamily="18" charset="0"/>
                <a:ea typeface="华文仿宋" panose="02010600040101010101" pitchFamily="2" charset="-122"/>
              </a:rPr>
              <a:t>)</a:t>
            </a:r>
            <a:r>
              <a:rPr lang="zh-CN" altLang="en-US" sz="2400" dirty="0">
                <a:solidFill>
                  <a:schemeClr val="accent1"/>
                </a:solidFill>
                <a:latin typeface="华文仿宋" panose="02010600040101010101" pitchFamily="2" charset="-122"/>
                <a:ea typeface="华文仿宋" panose="02010600040101010101" pitchFamily="2" charset="-122"/>
              </a:rPr>
              <a:t> ， </a:t>
            </a:r>
            <a:r>
              <a:rPr lang="en-US" altLang="zh-CN" sz="2400" dirty="0">
                <a:solidFill>
                  <a:schemeClr val="accent1"/>
                </a:solidFill>
                <a:latin typeface="Times New Roman" panose="02020603050405020304" pitchFamily="18" charset="0"/>
                <a:ea typeface="华文仿宋" panose="02010600040101010101" pitchFamily="2" charset="-122"/>
              </a:rPr>
              <a:t>(</a:t>
            </a:r>
            <a:r>
              <a:rPr lang="en-US" altLang="zh-CN" sz="2400" i="1" dirty="0">
                <a:solidFill>
                  <a:schemeClr val="accent1"/>
                </a:solidFill>
                <a:latin typeface="Times New Roman" panose="02020603050405020304" pitchFamily="18" charset="0"/>
                <a:ea typeface="华文仿宋" panose="02010600040101010101" pitchFamily="2" charset="-122"/>
              </a:rPr>
              <a:t>x</a:t>
            </a:r>
            <a:r>
              <a:rPr lang="en-US" altLang="zh-CN" sz="2400" baseline="-25000" dirty="0">
                <a:solidFill>
                  <a:schemeClr val="accent1"/>
                </a:solidFill>
                <a:latin typeface="Times New Roman" panose="02020603050405020304" pitchFamily="18" charset="0"/>
                <a:ea typeface="华文仿宋" panose="02010600040101010101" pitchFamily="2" charset="-122"/>
              </a:rPr>
              <a:t>2</a:t>
            </a:r>
            <a:r>
              <a:rPr lang="zh-CN" altLang="en-US" sz="2400" dirty="0">
                <a:solidFill>
                  <a:schemeClr val="accent1"/>
                </a:solidFill>
                <a:latin typeface="Times New Roman" panose="02020603050405020304" pitchFamily="18" charset="0"/>
                <a:ea typeface="华文仿宋" panose="02010600040101010101" pitchFamily="2" charset="-122"/>
              </a:rPr>
              <a:t>，</a:t>
            </a:r>
            <a:r>
              <a:rPr lang="en-US" altLang="zh-CN" sz="2400" i="1" dirty="0">
                <a:solidFill>
                  <a:schemeClr val="accent1"/>
                </a:solidFill>
                <a:latin typeface="Times New Roman" panose="02020603050405020304" pitchFamily="18" charset="0"/>
                <a:ea typeface="华文仿宋" panose="02010600040101010101" pitchFamily="2" charset="-122"/>
              </a:rPr>
              <a:t>y</a:t>
            </a:r>
            <a:r>
              <a:rPr lang="en-US" altLang="zh-CN" sz="2400" baseline="-25000" dirty="0">
                <a:solidFill>
                  <a:schemeClr val="accent1"/>
                </a:solidFill>
                <a:latin typeface="Times New Roman" panose="02020603050405020304" pitchFamily="18" charset="0"/>
                <a:ea typeface="华文仿宋" panose="02010600040101010101" pitchFamily="2" charset="-122"/>
              </a:rPr>
              <a:t>2</a:t>
            </a:r>
            <a:r>
              <a:rPr lang="en-US" altLang="zh-CN" sz="2400" dirty="0">
                <a:solidFill>
                  <a:schemeClr val="accent1"/>
                </a:solidFill>
                <a:latin typeface="Times New Roman" panose="02020603050405020304" pitchFamily="18" charset="0"/>
                <a:ea typeface="华文仿宋" panose="02010600040101010101" pitchFamily="2" charset="-122"/>
              </a:rPr>
              <a:t>)</a:t>
            </a:r>
            <a:r>
              <a:rPr lang="zh-CN" altLang="en-US" sz="2400" dirty="0">
                <a:solidFill>
                  <a:schemeClr val="accent1"/>
                </a:solidFill>
                <a:latin typeface="华文仿宋" panose="02010600040101010101" pitchFamily="2" charset="-122"/>
                <a:ea typeface="华文仿宋" panose="02010600040101010101" pitchFamily="2" charset="-122"/>
              </a:rPr>
              <a:t> ，</a:t>
            </a:r>
            <a:r>
              <a:rPr lang="en-US" altLang="zh-CN" sz="2400" dirty="0">
                <a:solidFill>
                  <a:schemeClr val="accent1"/>
                </a:solidFill>
                <a:latin typeface="华文仿宋" panose="02010600040101010101" pitchFamily="2" charset="-122"/>
                <a:ea typeface="华文仿宋" panose="02010600040101010101" pitchFamily="2" charset="-122"/>
              </a:rPr>
              <a:t>…</a:t>
            </a:r>
            <a:r>
              <a:rPr lang="zh-CN" altLang="en-US" sz="2400" dirty="0">
                <a:solidFill>
                  <a:schemeClr val="accent1"/>
                </a:solidFill>
                <a:latin typeface="华文仿宋" panose="02010600040101010101" pitchFamily="2" charset="-122"/>
                <a:ea typeface="华文仿宋" panose="02010600040101010101" pitchFamily="2" charset="-122"/>
              </a:rPr>
              <a:t>，</a:t>
            </a:r>
            <a:r>
              <a:rPr lang="en-US" altLang="zh-CN" sz="2400" dirty="0">
                <a:solidFill>
                  <a:schemeClr val="accent1"/>
                </a:solidFill>
                <a:latin typeface="Times New Roman" panose="02020603050405020304" pitchFamily="18" charset="0"/>
                <a:ea typeface="华文仿宋" panose="02010600040101010101" pitchFamily="2" charset="-122"/>
              </a:rPr>
              <a:t>(</a:t>
            </a:r>
            <a:r>
              <a:rPr lang="en-US" altLang="zh-CN" sz="2400" i="1" dirty="0" err="1">
                <a:solidFill>
                  <a:schemeClr val="accent1"/>
                </a:solidFill>
                <a:latin typeface="Times New Roman" panose="02020603050405020304" pitchFamily="18" charset="0"/>
                <a:ea typeface="华文仿宋" panose="02010600040101010101" pitchFamily="2" charset="-122"/>
              </a:rPr>
              <a:t>x</a:t>
            </a:r>
            <a:r>
              <a:rPr lang="en-US" altLang="zh-CN" sz="2400" baseline="-25000" dirty="0" err="1">
                <a:solidFill>
                  <a:schemeClr val="accent1"/>
                </a:solidFill>
                <a:latin typeface="Times New Roman" panose="02020603050405020304" pitchFamily="18" charset="0"/>
                <a:ea typeface="华文仿宋" panose="02010600040101010101" pitchFamily="2" charset="-122"/>
              </a:rPr>
              <a:t>n</a:t>
            </a:r>
            <a:r>
              <a:rPr lang="zh-CN" altLang="en-US" sz="2400" dirty="0">
                <a:solidFill>
                  <a:schemeClr val="accent1"/>
                </a:solidFill>
                <a:latin typeface="Times New Roman" panose="02020603050405020304" pitchFamily="18" charset="0"/>
                <a:ea typeface="华文仿宋" panose="02010600040101010101" pitchFamily="2" charset="-122"/>
              </a:rPr>
              <a:t>，</a:t>
            </a:r>
            <a:r>
              <a:rPr lang="en-US" altLang="zh-CN" sz="2400" i="1" dirty="0" err="1">
                <a:solidFill>
                  <a:schemeClr val="accent1"/>
                </a:solidFill>
                <a:latin typeface="Times New Roman" panose="02020603050405020304" pitchFamily="18" charset="0"/>
                <a:ea typeface="华文仿宋" panose="02010600040101010101" pitchFamily="2" charset="-122"/>
              </a:rPr>
              <a:t>y</a:t>
            </a:r>
            <a:r>
              <a:rPr lang="en-US" altLang="zh-CN" sz="2400" baseline="-25000" dirty="0" err="1">
                <a:solidFill>
                  <a:schemeClr val="accent1"/>
                </a:solidFill>
                <a:latin typeface="Times New Roman" panose="02020603050405020304" pitchFamily="18" charset="0"/>
                <a:ea typeface="华文仿宋" panose="02010600040101010101" pitchFamily="2" charset="-122"/>
              </a:rPr>
              <a:t>n</a:t>
            </a:r>
            <a:r>
              <a:rPr lang="en-US" altLang="zh-CN" sz="2400" dirty="0">
                <a:solidFill>
                  <a:schemeClr val="accent1"/>
                </a:solidFill>
                <a:latin typeface="Times New Roman" panose="02020603050405020304" pitchFamily="18" charset="0"/>
                <a:ea typeface="华文仿宋" panose="02010600040101010101" pitchFamily="2" charset="-122"/>
              </a:rPr>
              <a:t>)</a:t>
            </a:r>
            <a:r>
              <a:rPr lang="zh-CN" altLang="en-US" sz="2400" dirty="0">
                <a:solidFill>
                  <a:schemeClr val="accent1"/>
                </a:solidFill>
                <a:latin typeface="华文仿宋" panose="02010600040101010101" pitchFamily="2" charset="-122"/>
                <a:ea typeface="华文仿宋" panose="02010600040101010101" pitchFamily="2" charset="-122"/>
              </a:rPr>
              <a:t> </a:t>
            </a:r>
            <a:r>
              <a:rPr lang="en-US" altLang="zh-CN" sz="2400" dirty="0">
                <a:solidFill>
                  <a:schemeClr val="accent1"/>
                </a:solidFill>
                <a:latin typeface="华文仿宋" panose="02010600040101010101" pitchFamily="2" charset="-122"/>
                <a:ea typeface="华文仿宋" panose="02010600040101010101" pitchFamily="2" charset="-122"/>
              </a:rPr>
              <a:t>,</a:t>
            </a:r>
            <a:r>
              <a:rPr lang="zh-CN" altLang="en-US"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第</a:t>
            </a:r>
            <a:r>
              <a:rPr lang="en-US" altLang="zh-CN" sz="2400" i="1"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i</a:t>
            </a:r>
            <a:r>
              <a:rPr lang="zh-CN" altLang="en-US" sz="2400" dirty="0">
                <a:solidFill>
                  <a:schemeClr val="accent1"/>
                </a:solidFill>
                <a:latin typeface="华文仿宋" panose="02010600040101010101" pitchFamily="2" charset="-122"/>
                <a:ea typeface="华文仿宋" panose="02010600040101010101" pitchFamily="2" charset="-122"/>
                <a:cs typeface="Times New Roman" panose="02020603050405020304" pitchFamily="18" charset="0"/>
              </a:rPr>
              <a:t>个测试数据与拟合直线上相应值之间的残余误差</a:t>
            </a:r>
            <a:r>
              <a:rPr lang="en-US" altLang="zh-CN" sz="2400" dirty="0">
                <a:solidFill>
                  <a:schemeClr val="accent1"/>
                </a:solidFill>
                <a:latin typeface="华文仿宋" panose="02010600040101010101" pitchFamily="2" charset="-122"/>
                <a:ea typeface="华文仿宋" panose="02010600040101010101" pitchFamily="2" charset="-122"/>
                <a:cs typeface="Times New Roman" panose="02020603050405020304" pitchFamily="18" charset="0"/>
              </a:rPr>
              <a:t>:   </a:t>
            </a:r>
            <a:r>
              <a:rPr lang="el-GR"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400" i="1"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y</a:t>
            </a:r>
            <a:r>
              <a:rPr lang="en-US" altLang="zh-CN" sz="2400" i="1" baseline="-25000"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i="1"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y</a:t>
            </a:r>
            <a:r>
              <a:rPr lang="en-US" altLang="zh-CN" sz="2400" i="1" baseline="-25000"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i="1"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b</a:t>
            </a:r>
            <a:r>
              <a:rPr lang="en-US" altLang="zh-CN" sz="2400"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kx</a:t>
            </a:r>
            <a:r>
              <a:rPr lang="en-US" altLang="zh-CN" sz="2400" i="1" baseline="-25000" dirty="0" err="1">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，如第</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个数据测试和拟合的偏差为： </a:t>
            </a:r>
            <a:r>
              <a:rPr lang="el-GR"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y</a:t>
            </a:r>
            <a:r>
              <a:rPr lang="en-US" altLang="zh-CN" sz="2400"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1</a:t>
            </a:r>
            <a:r>
              <a:rPr lang="en-US" altLang="zh-CN" sz="2400" i="1"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y</a:t>
            </a:r>
            <a:r>
              <a:rPr lang="en-US" altLang="zh-CN" sz="2400"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1</a:t>
            </a:r>
            <a:r>
              <a:rPr lang="en-US" altLang="zh-CN" sz="2400" i="1"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b</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kx</a:t>
            </a:r>
            <a:r>
              <a:rPr lang="en-US" altLang="zh-CN" sz="2400" baseline="-250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1</a:t>
            </a:r>
            <a:r>
              <a:rPr lang="en-US" altLang="zh-CN"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dirty="0">
                <a:solidFill>
                  <a:schemeClr val="accent1"/>
                </a:solidFill>
                <a:latin typeface="Times New Roman" panose="02020603050405020304" pitchFamily="18" charset="0"/>
                <a:ea typeface="华文仿宋" panose="02010600040101010101" pitchFamily="2" charset="-122"/>
                <a:cs typeface="Times New Roman" panose="02020603050405020304" pitchFamily="18" charset="0"/>
              </a:rPr>
              <a:t>，</a:t>
            </a:r>
          </a:p>
          <a:p>
            <a:pPr eaLnBrk="1" hangingPunct="1">
              <a:spcBef>
                <a:spcPct val="0"/>
              </a:spcBef>
              <a:buFontTx/>
              <a:buNone/>
            </a:pP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44039" name="组合 3">
            <a:extLst>
              <a:ext uri="{FF2B5EF4-FFF2-40B4-BE49-F238E27FC236}">
                <a16:creationId xmlns:a16="http://schemas.microsoft.com/office/drawing/2014/main" id="{9C4D8BAD-A0A3-4B7A-9A1D-77D40AC63523}"/>
              </a:ext>
            </a:extLst>
          </p:cNvPr>
          <p:cNvGrpSpPr>
            <a:grpSpLocks/>
          </p:cNvGrpSpPr>
          <p:nvPr/>
        </p:nvGrpSpPr>
        <p:grpSpPr bwMode="auto">
          <a:xfrm>
            <a:off x="2201523" y="3792299"/>
            <a:ext cx="4437062" cy="1519237"/>
            <a:chOff x="2352899" y="3392996"/>
            <a:chExt cx="4438202" cy="1519178"/>
          </a:xfrm>
        </p:grpSpPr>
        <p:sp>
          <p:nvSpPr>
            <p:cNvPr id="5" name="矩形 4">
              <a:extLst>
                <a:ext uri="{FF2B5EF4-FFF2-40B4-BE49-F238E27FC236}">
                  <a16:creationId xmlns:a16="http://schemas.microsoft.com/office/drawing/2014/main" id="{742EE3FC-5CFF-4D65-BBC7-3DCB066E83E6}"/>
                </a:ext>
              </a:extLst>
            </p:cNvPr>
            <p:cNvSpPr>
              <a:spLocks noRot="1" noChangeAspect="1" noMove="1" noResize="1" noEditPoints="1" noAdjustHandles="1" noChangeArrowheads="1" noChangeShapeType="1" noTextEdit="1"/>
            </p:cNvSpPr>
            <p:nvPr/>
          </p:nvSpPr>
          <p:spPr>
            <a:xfrm>
              <a:off x="2352899" y="3392996"/>
              <a:ext cx="4438202" cy="763094"/>
            </a:xfrm>
            <a:prstGeom prst="rect">
              <a:avLst/>
            </a:prstGeom>
            <a:blipFill rotWithShape="1">
              <a:blip r:embed="rId2"/>
              <a:stretch>
                <a:fillRect/>
              </a:stretch>
            </a:blipFill>
          </p:spPr>
          <p:txBody>
            <a:bodyPr/>
            <a:lstStyle/>
            <a:p>
              <a:pPr>
                <a:defRPr/>
              </a:pPr>
              <a:r>
                <a:rPr lang="zh-CN" altLang="en-US">
                  <a:noFill/>
                </a:rPr>
                <a:t> </a:t>
              </a:r>
            </a:p>
          </p:txBody>
        </p:sp>
        <p:sp>
          <p:nvSpPr>
            <p:cNvPr id="6" name="矩形 5">
              <a:extLst>
                <a:ext uri="{FF2B5EF4-FFF2-40B4-BE49-F238E27FC236}">
                  <a16:creationId xmlns:a16="http://schemas.microsoft.com/office/drawing/2014/main" id="{5019DA5C-7A18-4288-A82E-AB03AB3B3496}"/>
                </a:ext>
              </a:extLst>
            </p:cNvPr>
            <p:cNvSpPr>
              <a:spLocks noRot="1" noChangeAspect="1" noMove="1" noResize="1" noEditPoints="1" noAdjustHandles="1" noChangeArrowheads="1" noChangeShapeType="1" noTextEdit="1"/>
            </p:cNvSpPr>
            <p:nvPr/>
          </p:nvSpPr>
          <p:spPr>
            <a:xfrm>
              <a:off x="2353285" y="4149080"/>
              <a:ext cx="4378955" cy="763094"/>
            </a:xfrm>
            <a:prstGeom prst="rect">
              <a:avLst/>
            </a:prstGeom>
            <a:blipFill rotWithShape="1">
              <a:blip r:embed="rId3"/>
              <a:stretch>
                <a:fillRect/>
              </a:stretch>
            </a:blipFill>
          </p:spPr>
          <p:txBody>
            <a:bodyPr/>
            <a:lstStyle/>
            <a:p>
              <a:pPr>
                <a:defRPr/>
              </a:pPr>
              <a:r>
                <a:rPr lang="zh-CN" altLang="en-US">
                  <a:noFill/>
                </a:rPr>
                <a:t> </a:t>
              </a:r>
            </a:p>
          </p:txBody>
        </p:sp>
      </p:grpSp>
      <p:grpSp>
        <p:nvGrpSpPr>
          <p:cNvPr id="44040" name="组合 8">
            <a:extLst>
              <a:ext uri="{FF2B5EF4-FFF2-40B4-BE49-F238E27FC236}">
                <a16:creationId xmlns:a16="http://schemas.microsoft.com/office/drawing/2014/main" id="{B0B3C227-355F-49F3-A6F2-AB54577D5BFD}"/>
              </a:ext>
            </a:extLst>
          </p:cNvPr>
          <p:cNvGrpSpPr>
            <a:grpSpLocks/>
          </p:cNvGrpSpPr>
          <p:nvPr/>
        </p:nvGrpSpPr>
        <p:grpSpPr bwMode="auto">
          <a:xfrm>
            <a:off x="1553545" y="5739778"/>
            <a:ext cx="6842125" cy="752475"/>
            <a:chOff x="861820" y="5136471"/>
            <a:chExt cx="6842528" cy="753348"/>
          </a:xfrm>
        </p:grpSpPr>
        <p:sp>
          <p:nvSpPr>
            <p:cNvPr id="44047" name="矩形 17">
              <a:extLst>
                <a:ext uri="{FF2B5EF4-FFF2-40B4-BE49-F238E27FC236}">
                  <a16:creationId xmlns:a16="http://schemas.microsoft.com/office/drawing/2014/main" id="{3E71A3AB-4015-4D69-87A4-F56A9D281748}"/>
                </a:ext>
              </a:extLst>
            </p:cNvPr>
            <p:cNvSpPr>
              <a:spLocks noChangeArrowheads="1"/>
            </p:cNvSpPr>
            <p:nvPr/>
          </p:nvSpPr>
          <p:spPr bwMode="auto">
            <a:xfrm>
              <a:off x="861820" y="5265204"/>
              <a:ext cx="111789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从而</a:t>
              </a:r>
              <a:endParaRPr lang="zh-CN" altLang="en-US" sz="2400">
                <a:latin typeface="Times New Roman" panose="02020603050405020304" pitchFamily="18" charset="0"/>
                <a:ea typeface="华文仿宋" panose="02010600040101010101" pitchFamily="2" charset="-122"/>
              </a:endParaRPr>
            </a:p>
          </p:txBody>
        </p:sp>
        <p:sp>
          <p:nvSpPr>
            <p:cNvPr id="7" name="矩形 6">
              <a:extLst>
                <a:ext uri="{FF2B5EF4-FFF2-40B4-BE49-F238E27FC236}">
                  <a16:creationId xmlns:a16="http://schemas.microsoft.com/office/drawing/2014/main" id="{35C66164-D8D2-4838-A0EB-F21D0A8299F1}"/>
                </a:ext>
              </a:extLst>
            </p:cNvPr>
            <p:cNvSpPr>
              <a:spLocks noRot="1" noChangeAspect="1" noMove="1" noResize="1" noEditPoints="1" noAdjustHandles="1" noChangeArrowheads="1" noChangeShapeType="1" noTextEdit="1"/>
            </p:cNvSpPr>
            <p:nvPr/>
          </p:nvSpPr>
          <p:spPr>
            <a:xfrm>
              <a:off x="2017775" y="5136471"/>
              <a:ext cx="2524987" cy="719428"/>
            </a:xfrm>
            <a:prstGeom prst="rect">
              <a:avLst/>
            </a:prstGeom>
            <a:blipFill rotWithShape="1">
              <a:blip r:embed="rId4"/>
              <a:stretch>
                <a:fillRect/>
              </a:stretch>
            </a:blipFill>
          </p:spPr>
          <p:txBody>
            <a:bodyPr/>
            <a:lstStyle/>
            <a:p>
              <a:pPr>
                <a:defRPr/>
              </a:pPr>
              <a:r>
                <a:rPr lang="zh-CN" altLang="en-US">
                  <a:noFill/>
                </a:rPr>
                <a:t> </a:t>
              </a:r>
            </a:p>
          </p:txBody>
        </p:sp>
        <p:sp>
          <p:nvSpPr>
            <p:cNvPr id="8" name="矩形 7">
              <a:extLst>
                <a:ext uri="{FF2B5EF4-FFF2-40B4-BE49-F238E27FC236}">
                  <a16:creationId xmlns:a16="http://schemas.microsoft.com/office/drawing/2014/main" id="{F72C2405-2894-4748-8F1C-8D0908C8FCB6}"/>
                </a:ext>
              </a:extLst>
            </p:cNvPr>
            <p:cNvSpPr>
              <a:spLocks noRot="1" noChangeAspect="1" noMove="1" noResize="1" noEditPoints="1" noAdjustHandles="1" noChangeArrowheads="1" noChangeShapeType="1" noTextEdit="1"/>
            </p:cNvSpPr>
            <p:nvPr/>
          </p:nvSpPr>
          <p:spPr>
            <a:xfrm>
              <a:off x="4886012" y="5136471"/>
              <a:ext cx="2818336" cy="753348"/>
            </a:xfrm>
            <a:prstGeom prst="rect">
              <a:avLst/>
            </a:prstGeom>
            <a:blipFill rotWithShape="1">
              <a:blip r:embed="rId5"/>
              <a:stretch>
                <a:fillRect/>
              </a:stretch>
            </a:blipFill>
          </p:spPr>
          <p:txBody>
            <a:bodyPr/>
            <a:lstStyle/>
            <a:p>
              <a:pPr>
                <a:defRPr/>
              </a:pPr>
              <a:r>
                <a:rPr lang="zh-CN" altLang="en-US">
                  <a:noFill/>
                </a:rPr>
                <a:t> </a:t>
              </a:r>
            </a:p>
          </p:txBody>
        </p:sp>
      </p:grpSp>
      <p:sp>
        <p:nvSpPr>
          <p:cNvPr id="10" name="矩形 9">
            <a:extLst>
              <a:ext uri="{FF2B5EF4-FFF2-40B4-BE49-F238E27FC236}">
                <a16:creationId xmlns:a16="http://schemas.microsoft.com/office/drawing/2014/main" id="{3CE34973-658F-4165-AEFD-56A37AD734E4}"/>
              </a:ext>
            </a:extLst>
          </p:cNvPr>
          <p:cNvSpPr/>
          <p:nvPr/>
        </p:nvSpPr>
        <p:spPr>
          <a:xfrm>
            <a:off x="7174102" y="3713531"/>
            <a:ext cx="4782802" cy="1417568"/>
          </a:xfrm>
          <a:prstGeom prst="rect">
            <a:avLst/>
          </a:prstGeom>
        </p:spPr>
        <p:txBody>
          <a:bodyPr wrap="square">
            <a:spAutoFit/>
          </a:bodyPr>
          <a:lstStyle/>
          <a:p>
            <a:pPr lvl="1">
              <a:lnSpc>
                <a:spcPct val="150000"/>
              </a:lnSpc>
              <a:spcBef>
                <a:spcPct val="20000"/>
              </a:spcBef>
              <a:buClr>
                <a:schemeClr val="hlink"/>
              </a:buClr>
              <a:buSzPct val="55000"/>
              <a:defRPr/>
            </a:pPr>
            <a:r>
              <a:rPr lang="zh-CN" altLang="en-US" sz="2000" kern="0" dirty="0">
                <a:solidFill>
                  <a:srgbClr val="0000FF"/>
                </a:solidFill>
              </a:rPr>
              <a:t>最小二乘法线性度的拟合精度最高，但其计算也最烦琐，在测试数据较多时，最好用计算机进行计算。</a:t>
            </a:r>
          </a:p>
        </p:txBody>
      </p:sp>
      <p:graphicFrame>
        <p:nvGraphicFramePr>
          <p:cNvPr id="44043" name="对象 10">
            <a:extLst>
              <a:ext uri="{FF2B5EF4-FFF2-40B4-BE49-F238E27FC236}">
                <a16:creationId xmlns:a16="http://schemas.microsoft.com/office/drawing/2014/main" id="{EA0E229C-6AE7-4E7F-B471-3BDEC18F99FE}"/>
              </a:ext>
            </a:extLst>
          </p:cNvPr>
          <p:cNvGraphicFramePr>
            <a:graphicFrameLocks noChangeAspect="1"/>
          </p:cNvGraphicFramePr>
          <p:nvPr>
            <p:extLst>
              <p:ext uri="{D42A27DB-BD31-4B8C-83A1-F6EECF244321}">
                <p14:modId xmlns:p14="http://schemas.microsoft.com/office/powerpoint/2010/main" val="60081285"/>
              </p:ext>
            </p:extLst>
          </p:nvPr>
        </p:nvGraphicFramePr>
        <p:xfrm>
          <a:off x="4373702" y="1056314"/>
          <a:ext cx="1196975" cy="501650"/>
        </p:xfrm>
        <a:graphic>
          <a:graphicData uri="http://schemas.openxmlformats.org/presentationml/2006/ole">
            <mc:AlternateContent xmlns:mc="http://schemas.openxmlformats.org/markup-compatibility/2006">
              <mc:Choice xmlns:v="urn:schemas-microsoft-com:vml" Requires="v">
                <p:oleObj name="Equation" r:id="rId6" imgW="457200" imgH="190500" progId="Equation.DSMT4">
                  <p:embed/>
                </p:oleObj>
              </mc:Choice>
              <mc:Fallback>
                <p:oleObj name="Equation" r:id="rId6" imgW="457200" imgH="190500" progId="Equation.DSMT4">
                  <p:embed/>
                  <p:pic>
                    <p:nvPicPr>
                      <p:cNvPr id="44043" name="对象 10">
                        <a:extLst>
                          <a:ext uri="{FF2B5EF4-FFF2-40B4-BE49-F238E27FC236}">
                            <a16:creationId xmlns:a16="http://schemas.microsoft.com/office/drawing/2014/main" id="{EA0E229C-6AE7-4E7F-B471-3BDEC18F9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702" y="1056314"/>
                        <a:ext cx="11969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4044" name="组合 23">
            <a:extLst>
              <a:ext uri="{FF2B5EF4-FFF2-40B4-BE49-F238E27FC236}">
                <a16:creationId xmlns:a16="http://schemas.microsoft.com/office/drawing/2014/main" id="{9C9D7D0B-8E1D-4DFB-A2A1-9A09FC83344A}"/>
              </a:ext>
            </a:extLst>
          </p:cNvPr>
          <p:cNvGrpSpPr>
            <a:grpSpLocks/>
          </p:cNvGrpSpPr>
          <p:nvPr/>
        </p:nvGrpSpPr>
        <p:grpSpPr bwMode="auto">
          <a:xfrm>
            <a:off x="3095100" y="2983851"/>
            <a:ext cx="3063875" cy="760412"/>
            <a:chOff x="935038" y="2740159"/>
            <a:chExt cx="3063875" cy="760849"/>
          </a:xfrm>
        </p:grpSpPr>
        <p:sp>
          <p:nvSpPr>
            <p:cNvPr id="44045" name="矩形 17">
              <a:extLst>
                <a:ext uri="{FF2B5EF4-FFF2-40B4-BE49-F238E27FC236}">
                  <a16:creationId xmlns:a16="http://schemas.microsoft.com/office/drawing/2014/main" id="{A0124678-2311-4A1F-B096-29D5B69FB77D}"/>
                </a:ext>
              </a:extLst>
            </p:cNvPr>
            <p:cNvSpPr>
              <a:spLocks noChangeArrowheads="1"/>
            </p:cNvSpPr>
            <p:nvPr/>
          </p:nvSpPr>
          <p:spPr bwMode="auto">
            <a:xfrm>
              <a:off x="935038" y="2859026"/>
              <a:ext cx="3063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华文仿宋" panose="02010600040101010101" pitchFamily="2" charset="-122"/>
                  <a:ea typeface="华文仿宋" panose="02010600040101010101" pitchFamily="2" charset="-122"/>
                </a:rPr>
                <a:t>使              最小；则</a:t>
              </a:r>
              <a:endParaRPr lang="zh-CN" altLang="en-US" sz="2400" dirty="0">
                <a:latin typeface="Times New Roman" panose="02020603050405020304" pitchFamily="18" charset="0"/>
                <a:ea typeface="华文仿宋" panose="02010600040101010101" pitchFamily="2" charset="-122"/>
              </a:endParaRPr>
            </a:p>
          </p:txBody>
        </p:sp>
        <p:sp>
          <p:nvSpPr>
            <p:cNvPr id="26" name="矩形 25">
              <a:extLst>
                <a:ext uri="{FF2B5EF4-FFF2-40B4-BE49-F238E27FC236}">
                  <a16:creationId xmlns:a16="http://schemas.microsoft.com/office/drawing/2014/main" id="{254FA358-6F13-4C51-9D4C-C0AEF3210A9E}"/>
                </a:ext>
              </a:extLst>
            </p:cNvPr>
            <p:cNvSpPr>
              <a:spLocks noRot="1" noChangeAspect="1" noMove="1" noResize="1" noEditPoints="1" noAdjustHandles="1" noChangeArrowheads="1" noChangeShapeType="1" noTextEdit="1"/>
            </p:cNvSpPr>
            <p:nvPr/>
          </p:nvSpPr>
          <p:spPr>
            <a:xfrm>
              <a:off x="1424795" y="2740159"/>
              <a:ext cx="828092" cy="760849"/>
            </a:xfrm>
            <a:prstGeom prst="rect">
              <a:avLst/>
            </a:prstGeom>
            <a:blipFill rotWithShape="1">
              <a:blip r:embed="rId8"/>
              <a:stretch>
                <a:fillRect/>
              </a:stretch>
            </a:blipFill>
          </p:spPr>
          <p:txBody>
            <a:bodyPr/>
            <a:lstStyle/>
            <a:p>
              <a:pPr>
                <a:defRPr/>
              </a:pPr>
              <a:r>
                <a:rPr lang="zh-CN" altLang="en-US">
                  <a:noFill/>
                </a:rPr>
                <a:t> </a:t>
              </a:r>
            </a:p>
          </p:txBody>
        </p:sp>
      </p:grpSp>
      <p:sp>
        <p:nvSpPr>
          <p:cNvPr id="18" name="文本框 17">
            <a:extLst>
              <a:ext uri="{FF2B5EF4-FFF2-40B4-BE49-F238E27FC236}">
                <a16:creationId xmlns:a16="http://schemas.microsoft.com/office/drawing/2014/main" id="{AA6D41EF-5820-4CF5-BAEA-ED9DDD62620A}"/>
              </a:ext>
            </a:extLst>
          </p:cNvPr>
          <p:cNvSpPr txBox="1"/>
          <p:nvPr/>
        </p:nvSpPr>
        <p:spPr>
          <a:xfrm>
            <a:off x="6158975" y="831947"/>
            <a:ext cx="3401291" cy="559127"/>
          </a:xfrm>
          <a:prstGeom prst="rect">
            <a:avLst/>
          </a:prstGeom>
          <a:noFill/>
        </p:spPr>
        <p:txBody>
          <a:bodyPr wrap="square">
            <a:spAutoFit/>
          </a:bodyPr>
          <a:lstStyle/>
          <a:p>
            <a:pPr>
              <a:lnSpc>
                <a:spcPct val="200000"/>
              </a:lnSpc>
            </a:pPr>
            <a:r>
              <a:rPr lang="zh-CN" altLang="en-US" dirty="0">
                <a:solidFill>
                  <a:schemeClr val="accent1"/>
                </a:solidFill>
                <a:latin typeface="+mn-lt"/>
              </a:rPr>
              <a:t>最小二乘法（偏差平方和最小）</a:t>
            </a: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10"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4098"/>
                </a:solidFill>
              </a:rPr>
              <a:t>静态特性的基本特征参数 </a:t>
            </a:r>
          </a:p>
        </p:txBody>
      </p:sp>
      <p:sp>
        <p:nvSpPr>
          <p:cNvPr id="38916" name="Rectangle 6"/>
          <p:cNvSpPr>
            <a:spLocks noChangeArrowheads="1"/>
          </p:cNvSpPr>
          <p:nvPr/>
        </p:nvSpPr>
        <p:spPr bwMode="auto">
          <a:xfrm>
            <a:off x="356197" y="301600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38918" name="Rectangle 8"/>
          <p:cNvSpPr>
            <a:spLocks noChangeArrowheads="1"/>
          </p:cNvSpPr>
          <p:nvPr/>
        </p:nvSpPr>
        <p:spPr bwMode="auto">
          <a:xfrm>
            <a:off x="356197" y="299695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21" name="矩形 20">
            <a:extLst>
              <a:ext uri="{FF2B5EF4-FFF2-40B4-BE49-F238E27FC236}">
                <a16:creationId xmlns:a16="http://schemas.microsoft.com/office/drawing/2014/main" id="{B71D9FB4-42B4-4307-993E-620639809797}"/>
              </a:ext>
            </a:extLst>
          </p:cNvPr>
          <p:cNvSpPr/>
          <p:nvPr/>
        </p:nvSpPr>
        <p:spPr>
          <a:xfrm>
            <a:off x="403560" y="1743923"/>
            <a:ext cx="6196496" cy="2058705"/>
          </a:xfrm>
          <a:prstGeom prst="rect">
            <a:avLst/>
          </a:prstGeom>
        </p:spPr>
        <p:txBody>
          <a:bodyPr wrap="square">
            <a:spAutoFit/>
          </a:bodyPr>
          <a:lstStyle/>
          <a:p>
            <a:pPr marL="342900" lvl="0" indent="-342900">
              <a:buFont typeface="Wingdings" panose="05000000000000000000" pitchFamily="2" charset="2"/>
              <a:buChar char="n"/>
            </a:pPr>
            <a:r>
              <a:rPr lang="zh-CN" altLang="zh-CN" sz="2400" dirty="0">
                <a:solidFill>
                  <a:srgbClr val="004098"/>
                </a:solidFill>
                <a:latin typeface="+mn-lt"/>
                <a:ea typeface="宋体" panose="02010600030101010101" pitchFamily="2" charset="-122"/>
              </a:rPr>
              <a:t>分辨力</a:t>
            </a:r>
            <a:r>
              <a:rPr lang="zh-CN" altLang="en-US" sz="2400" dirty="0">
                <a:solidFill>
                  <a:srgbClr val="004098"/>
                </a:solidFill>
                <a:latin typeface="+mn-lt"/>
                <a:ea typeface="宋体" panose="02010600030101010101" pitchFamily="2" charset="-122"/>
              </a:rPr>
              <a:t>（</a:t>
            </a:r>
            <a:r>
              <a:rPr lang="en-US" altLang="zh-CN" sz="2400" dirty="0">
                <a:solidFill>
                  <a:srgbClr val="004098"/>
                </a:solidFill>
                <a:latin typeface="+mn-lt"/>
                <a:ea typeface="宋体" panose="02010600030101010101" pitchFamily="2" charset="-122"/>
              </a:rPr>
              <a:t>Resolution</a:t>
            </a:r>
            <a:r>
              <a:rPr lang="zh-CN" altLang="en-US" sz="2400" dirty="0">
                <a:solidFill>
                  <a:srgbClr val="004098"/>
                </a:solidFill>
                <a:latin typeface="+mn-lt"/>
                <a:ea typeface="宋体" panose="02010600030101010101" pitchFamily="2" charset="-122"/>
              </a:rPr>
              <a:t>）</a:t>
            </a:r>
            <a:r>
              <a:rPr lang="zh-CN" altLang="zh-CN" sz="2400" dirty="0">
                <a:solidFill>
                  <a:srgbClr val="004098"/>
                </a:solidFill>
                <a:latin typeface="+mn-lt"/>
                <a:ea typeface="宋体" panose="02010600030101010101" pitchFamily="2" charset="-122"/>
              </a:rPr>
              <a:t>与分辨率</a:t>
            </a:r>
            <a:endParaRPr lang="en-US" altLang="zh-CN" sz="2400" dirty="0">
              <a:solidFill>
                <a:srgbClr val="004098"/>
              </a:solidFill>
              <a:latin typeface="+mn-lt"/>
              <a:ea typeface="宋体" panose="02010600030101010101" pitchFamily="2" charset="-122"/>
            </a:endParaRPr>
          </a:p>
          <a:p>
            <a:pPr lvl="0">
              <a:lnSpc>
                <a:spcPct val="150000"/>
              </a:lnSpc>
            </a:pPr>
            <a:r>
              <a:rPr lang="zh-CN" altLang="en-US" dirty="0">
                <a:solidFill>
                  <a:srgbClr val="FF0000"/>
                </a:solidFill>
                <a:latin typeface="+mn-lt"/>
                <a:ea typeface="宋体" panose="02010600030101010101" pitchFamily="2" charset="-122"/>
              </a:rPr>
              <a:t>分辨力（分辨能力）</a:t>
            </a:r>
            <a:r>
              <a:rPr lang="zh-CN" altLang="en-US" dirty="0">
                <a:solidFill>
                  <a:srgbClr val="004098"/>
                </a:solidFill>
                <a:latin typeface="+mn-lt"/>
                <a:ea typeface="宋体" panose="02010600030101010101" pitchFamily="2" charset="-122"/>
              </a:rPr>
              <a:t>是指测量系统能够分辨的最小输入变化的绝对量，即仪器能识别的</a:t>
            </a:r>
            <a:r>
              <a:rPr lang="zh-CN" altLang="en-US" dirty="0">
                <a:solidFill>
                  <a:srgbClr val="FF0000"/>
                </a:solidFill>
                <a:latin typeface="+mn-lt"/>
                <a:ea typeface="宋体" panose="02010600030101010101" pitchFamily="2" charset="-122"/>
              </a:rPr>
              <a:t>最小输入量</a:t>
            </a:r>
            <a:r>
              <a:rPr lang="zh-CN" altLang="en-US" dirty="0">
                <a:solidFill>
                  <a:srgbClr val="004098"/>
                </a:solidFill>
                <a:latin typeface="+mn-lt"/>
                <a:ea typeface="宋体" panose="02010600030101010101" pitchFamily="2" charset="-122"/>
              </a:rPr>
              <a:t>；</a:t>
            </a:r>
            <a:endParaRPr lang="en-US" altLang="zh-CN" dirty="0">
              <a:solidFill>
                <a:srgbClr val="004098"/>
              </a:solidFill>
              <a:latin typeface="+mn-lt"/>
              <a:ea typeface="宋体" panose="02010600030101010101" pitchFamily="2" charset="-122"/>
            </a:endParaRPr>
          </a:p>
          <a:p>
            <a:pPr lvl="0">
              <a:lnSpc>
                <a:spcPct val="150000"/>
              </a:lnSpc>
            </a:pPr>
            <a:endParaRPr lang="en-US" altLang="zh-CN" dirty="0">
              <a:solidFill>
                <a:srgbClr val="004098"/>
              </a:solidFill>
              <a:latin typeface="+mn-lt"/>
              <a:ea typeface="宋体" panose="02010600030101010101" pitchFamily="2" charset="-122"/>
            </a:endParaRPr>
          </a:p>
          <a:p>
            <a:pPr marL="285750" lvl="0" indent="-285750">
              <a:lnSpc>
                <a:spcPct val="150000"/>
              </a:lnSpc>
              <a:buFont typeface="Arial" panose="020B0604020202020204" pitchFamily="34" charset="0"/>
              <a:buChar char="•"/>
            </a:pPr>
            <a:endParaRPr lang="zh-CN" altLang="zh-CN" dirty="0">
              <a:solidFill>
                <a:srgbClr val="004098"/>
              </a:solidFill>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D5058C58-A30B-47F3-957B-5EF4FF371276}"/>
              </a:ext>
            </a:extLst>
          </p:cNvPr>
          <p:cNvSpPr txBox="1"/>
          <p:nvPr/>
        </p:nvSpPr>
        <p:spPr>
          <a:xfrm>
            <a:off x="6672064" y="1651213"/>
            <a:ext cx="4716524" cy="870751"/>
          </a:xfrm>
          <a:prstGeom prst="rect">
            <a:avLst/>
          </a:prstGeom>
          <a:noFill/>
        </p:spPr>
        <p:txBody>
          <a:bodyPr wrap="square">
            <a:spAutoFit/>
          </a:bodyPr>
          <a:lstStyle/>
          <a:p>
            <a:pPr lvl="0">
              <a:lnSpc>
                <a:spcPct val="150000"/>
              </a:lnSpc>
            </a:pPr>
            <a:r>
              <a:rPr lang="zh-CN" altLang="en-US" dirty="0">
                <a:solidFill>
                  <a:srgbClr val="FF0000"/>
                </a:solidFill>
                <a:latin typeface="+mn-lt"/>
                <a:ea typeface="宋体" panose="02010600030101010101" pitchFamily="2" charset="-122"/>
              </a:rPr>
              <a:t>分辨率</a:t>
            </a:r>
            <a:r>
              <a:rPr lang="zh-CN" altLang="en-US" dirty="0">
                <a:solidFill>
                  <a:srgbClr val="004098"/>
                </a:solidFill>
                <a:latin typeface="+mn-lt"/>
                <a:ea typeface="宋体" panose="02010600030101010101" pitchFamily="2" charset="-122"/>
              </a:rPr>
              <a:t>则是分辨力相对于满量程的百分比</a:t>
            </a:r>
            <a:endParaRPr lang="en-US" altLang="zh-CN" dirty="0">
              <a:solidFill>
                <a:srgbClr val="004098"/>
              </a:solidFill>
              <a:latin typeface="+mn-lt"/>
              <a:ea typeface="宋体" panose="02010600030101010101" pitchFamily="2" charset="-122"/>
            </a:endParaRPr>
          </a:p>
          <a:p>
            <a:pPr lvl="0">
              <a:lnSpc>
                <a:spcPct val="150000"/>
              </a:lnSpc>
            </a:pPr>
            <a:r>
              <a:rPr lang="zh-CN" altLang="en-US" dirty="0">
                <a:solidFill>
                  <a:srgbClr val="004098"/>
                </a:solidFill>
                <a:latin typeface="+mn-lt"/>
                <a:ea typeface="宋体" panose="02010600030101010101" pitchFamily="2" charset="-122"/>
              </a:rPr>
              <a:t>即 分辨力</a:t>
            </a:r>
            <a:r>
              <a:rPr lang="en-US" altLang="zh-CN" dirty="0">
                <a:solidFill>
                  <a:srgbClr val="004098"/>
                </a:solidFill>
                <a:latin typeface="+mn-lt"/>
                <a:ea typeface="宋体" panose="02010600030101010101" pitchFamily="2" charset="-122"/>
              </a:rPr>
              <a:t>/</a:t>
            </a:r>
            <a:r>
              <a:rPr lang="zh-CN" altLang="en-US" dirty="0">
                <a:solidFill>
                  <a:srgbClr val="004098"/>
                </a:solidFill>
                <a:latin typeface="+mn-lt"/>
                <a:ea typeface="宋体" panose="02010600030101010101" pitchFamily="2" charset="-122"/>
              </a:rPr>
              <a:t>量程。</a:t>
            </a:r>
            <a:endParaRPr lang="en-US" altLang="zh-CN" dirty="0">
              <a:solidFill>
                <a:srgbClr val="004098"/>
              </a:solidFill>
              <a:latin typeface="+mn-lt"/>
              <a:ea typeface="宋体" panose="02010600030101010101" pitchFamily="2" charset="-122"/>
            </a:endParaRPr>
          </a:p>
        </p:txBody>
      </p:sp>
      <p:sp>
        <p:nvSpPr>
          <p:cNvPr id="24" name="文本框 23">
            <a:extLst>
              <a:ext uri="{FF2B5EF4-FFF2-40B4-BE49-F238E27FC236}">
                <a16:creationId xmlns:a16="http://schemas.microsoft.com/office/drawing/2014/main" id="{F5FB34B9-8DCE-4E0B-B83B-544048BFB1F2}"/>
              </a:ext>
            </a:extLst>
          </p:cNvPr>
          <p:cNvSpPr txBox="1"/>
          <p:nvPr/>
        </p:nvSpPr>
        <p:spPr>
          <a:xfrm>
            <a:off x="6643650" y="2808324"/>
            <a:ext cx="5237931" cy="2532745"/>
          </a:xfrm>
          <a:prstGeom prst="rect">
            <a:avLst/>
          </a:prstGeom>
          <a:noFill/>
        </p:spPr>
        <p:txBody>
          <a:bodyPr wrap="square">
            <a:spAutoFit/>
          </a:bodyPr>
          <a:lstStyle/>
          <a:p>
            <a:pPr lvl="0">
              <a:lnSpc>
                <a:spcPct val="150000"/>
              </a:lnSpc>
            </a:pPr>
            <a:r>
              <a:rPr lang="zh-CN" altLang="en-US" dirty="0">
                <a:solidFill>
                  <a:srgbClr val="0070C0"/>
                </a:solidFill>
                <a:latin typeface="+mn-lt"/>
                <a:ea typeface="宋体" panose="02010600030101010101" pitchFamily="2" charset="-122"/>
              </a:rPr>
              <a:t>数字化测量系统的分辨力由</a:t>
            </a:r>
            <a:r>
              <a:rPr lang="en-US" altLang="zh-CN" dirty="0">
                <a:solidFill>
                  <a:srgbClr val="0070C0"/>
                </a:solidFill>
                <a:latin typeface="+mn-lt"/>
                <a:ea typeface="宋体" panose="02010600030101010101" pitchFamily="2" charset="-122"/>
              </a:rPr>
              <a:t>ADC</a:t>
            </a:r>
            <a:r>
              <a:rPr lang="zh-CN" altLang="en-US" dirty="0">
                <a:solidFill>
                  <a:srgbClr val="0070C0"/>
                </a:solidFill>
                <a:latin typeface="+mn-lt"/>
                <a:ea typeface="宋体" panose="02010600030101010101" pitchFamily="2" charset="-122"/>
              </a:rPr>
              <a:t>的转换精度决定，为</a:t>
            </a:r>
            <a:r>
              <a:rPr lang="en-US" altLang="zh-CN" dirty="0">
                <a:solidFill>
                  <a:srgbClr val="0070C0"/>
                </a:solidFill>
                <a:latin typeface="+mn-lt"/>
                <a:ea typeface="宋体" panose="02010600030101010101" pitchFamily="2" charset="-122"/>
              </a:rPr>
              <a:t>1 LSB(least significant bit</a:t>
            </a:r>
            <a:r>
              <a:rPr lang="zh-CN" altLang="en-US" dirty="0">
                <a:solidFill>
                  <a:srgbClr val="0070C0"/>
                </a:solidFill>
                <a:latin typeface="+mn-lt"/>
                <a:ea typeface="宋体" panose="02010600030101010101" pitchFamily="2" charset="-122"/>
              </a:rPr>
              <a:t>，最低有效位</a:t>
            </a:r>
            <a:r>
              <a:rPr lang="en-US" altLang="zh-CN" dirty="0">
                <a:solidFill>
                  <a:srgbClr val="0070C0"/>
                </a:solidFill>
                <a:latin typeface="+mn-lt"/>
                <a:ea typeface="宋体" panose="02010600030101010101" pitchFamily="2" charset="-122"/>
              </a:rPr>
              <a:t>)</a:t>
            </a:r>
            <a:r>
              <a:rPr lang="zh-CN" altLang="en-US" dirty="0">
                <a:solidFill>
                  <a:srgbClr val="0070C0"/>
                </a:solidFill>
                <a:latin typeface="+mn-lt"/>
                <a:ea typeface="宋体" panose="02010600030101010101" pitchFamily="2" charset="-122"/>
              </a:rPr>
              <a:t>，也叫</a:t>
            </a:r>
            <a:r>
              <a:rPr lang="en-US" altLang="zh-CN" dirty="0">
                <a:solidFill>
                  <a:srgbClr val="0070C0"/>
                </a:solidFill>
                <a:latin typeface="+mn-lt"/>
                <a:ea typeface="宋体" panose="02010600030101010101" pitchFamily="2" charset="-122"/>
              </a:rPr>
              <a:t>1</a:t>
            </a:r>
            <a:r>
              <a:rPr lang="zh-CN" altLang="en-US" dirty="0">
                <a:solidFill>
                  <a:srgbClr val="0070C0"/>
                </a:solidFill>
                <a:latin typeface="+mn-lt"/>
                <a:ea typeface="宋体" panose="02010600030101010101" pitchFamily="2" charset="-122"/>
              </a:rPr>
              <a:t>个字。</a:t>
            </a:r>
            <a:endParaRPr lang="en-US" altLang="zh-CN" dirty="0">
              <a:solidFill>
                <a:srgbClr val="0070C0"/>
              </a:solidFill>
              <a:latin typeface="+mn-lt"/>
              <a:ea typeface="宋体" panose="02010600030101010101" pitchFamily="2" charset="-122"/>
            </a:endParaRPr>
          </a:p>
          <a:p>
            <a:pPr lvl="0">
              <a:lnSpc>
                <a:spcPct val="150000"/>
              </a:lnSpc>
            </a:pPr>
            <a:endParaRPr lang="en-US" altLang="zh-CN" dirty="0">
              <a:solidFill>
                <a:srgbClr val="0070C0"/>
              </a:solidFill>
              <a:latin typeface="+mn-lt"/>
              <a:ea typeface="宋体" panose="02010600030101010101" pitchFamily="2" charset="-122"/>
            </a:endParaRPr>
          </a:p>
          <a:p>
            <a:pPr lvl="0">
              <a:lnSpc>
                <a:spcPct val="150000"/>
              </a:lnSpc>
            </a:pPr>
            <a:r>
              <a:rPr lang="zh-CN" altLang="en-US" dirty="0">
                <a:solidFill>
                  <a:srgbClr val="0070C0"/>
                </a:solidFill>
                <a:latin typeface="+mn-lt"/>
                <a:ea typeface="宋体" panose="02010600030101010101" pitchFamily="2" charset="-122"/>
              </a:rPr>
              <a:t>模拟刻度仪表的分辨力是其最小刻度所代表的数值的一半。</a:t>
            </a:r>
            <a:endParaRPr lang="en-US" altLang="zh-CN" dirty="0">
              <a:solidFill>
                <a:srgbClr val="0070C0"/>
              </a:solidFill>
              <a:latin typeface="+mn-lt"/>
              <a:ea typeface="宋体" panose="02010600030101010101" pitchFamily="2" charset="-122"/>
            </a:endParaRPr>
          </a:p>
        </p:txBody>
      </p:sp>
      <p:sp>
        <p:nvSpPr>
          <p:cNvPr id="8" name="矩形 7">
            <a:extLst>
              <a:ext uri="{FF2B5EF4-FFF2-40B4-BE49-F238E27FC236}">
                <a16:creationId xmlns:a16="http://schemas.microsoft.com/office/drawing/2014/main" id="{01875C83-A438-4390-A323-3FAB5D14706F}"/>
              </a:ext>
            </a:extLst>
          </p:cNvPr>
          <p:cNvSpPr/>
          <p:nvPr/>
        </p:nvSpPr>
        <p:spPr>
          <a:xfrm>
            <a:off x="359966" y="3333063"/>
            <a:ext cx="6196496" cy="858377"/>
          </a:xfrm>
          <a:prstGeom prst="rect">
            <a:avLst/>
          </a:prstGeom>
        </p:spPr>
        <p:txBody>
          <a:bodyPr wrap="square">
            <a:spAutoFit/>
          </a:bodyPr>
          <a:lstStyle/>
          <a:p>
            <a:pPr lvl="0">
              <a:lnSpc>
                <a:spcPct val="150000"/>
              </a:lnSpc>
            </a:pPr>
            <a:r>
              <a:rPr lang="zh-CN" altLang="en-US" i="0" dirty="0">
                <a:solidFill>
                  <a:srgbClr val="121212"/>
                </a:solidFill>
                <a:effectLst/>
                <a:latin typeface="+mn-lt"/>
                <a:ea typeface="+mn-ea"/>
              </a:rPr>
              <a:t>比如某电压表的分辨力是</a:t>
            </a:r>
            <a:r>
              <a:rPr lang="en-US" altLang="zh-CN" i="0" dirty="0">
                <a:solidFill>
                  <a:srgbClr val="121212"/>
                </a:solidFill>
                <a:effectLst/>
                <a:latin typeface="+mn-lt"/>
                <a:ea typeface="+mn-ea"/>
              </a:rPr>
              <a:t>0.01V</a:t>
            </a:r>
            <a:r>
              <a:rPr lang="zh-CN" altLang="en-US" i="0" dirty="0">
                <a:solidFill>
                  <a:srgbClr val="121212"/>
                </a:solidFill>
                <a:effectLst/>
                <a:latin typeface="+mn-lt"/>
                <a:ea typeface="+mn-ea"/>
              </a:rPr>
              <a:t>，测实际值为</a:t>
            </a:r>
            <a:r>
              <a:rPr lang="en-US" altLang="zh-CN" i="0" dirty="0">
                <a:solidFill>
                  <a:srgbClr val="121212"/>
                </a:solidFill>
                <a:effectLst/>
                <a:latin typeface="+mn-lt"/>
                <a:ea typeface="+mn-ea"/>
              </a:rPr>
              <a:t>3V</a:t>
            </a:r>
            <a:r>
              <a:rPr lang="zh-CN" altLang="en-US" i="0" dirty="0">
                <a:solidFill>
                  <a:srgbClr val="121212"/>
                </a:solidFill>
                <a:effectLst/>
                <a:latin typeface="+mn-lt"/>
                <a:ea typeface="+mn-ea"/>
              </a:rPr>
              <a:t>的电压，仪表显示值可能为：</a:t>
            </a:r>
            <a:endParaRPr lang="zh-CN" altLang="zh-CN" dirty="0">
              <a:solidFill>
                <a:srgbClr val="004098"/>
              </a:solidFill>
              <a:latin typeface="宋体" panose="02010600030101010101" pitchFamily="2" charset="-122"/>
              <a:ea typeface="宋体" panose="02010600030101010101" pitchFamily="2" charset="-122"/>
            </a:endParaRPr>
          </a:p>
        </p:txBody>
      </p:sp>
      <p:sp>
        <p:nvSpPr>
          <p:cNvPr id="9" name="矩形 8">
            <a:extLst>
              <a:ext uri="{FF2B5EF4-FFF2-40B4-BE49-F238E27FC236}">
                <a16:creationId xmlns:a16="http://schemas.microsoft.com/office/drawing/2014/main" id="{39264C57-51DE-4FFA-B3FB-24DC58CD0C90}"/>
              </a:ext>
            </a:extLst>
          </p:cNvPr>
          <p:cNvSpPr/>
          <p:nvPr/>
        </p:nvSpPr>
        <p:spPr>
          <a:xfrm>
            <a:off x="349858" y="5055657"/>
            <a:ext cx="6196496" cy="870751"/>
          </a:xfrm>
          <a:prstGeom prst="rect">
            <a:avLst/>
          </a:prstGeom>
        </p:spPr>
        <p:txBody>
          <a:bodyPr wrap="square">
            <a:spAutoFit/>
          </a:bodyPr>
          <a:lstStyle/>
          <a:p>
            <a:pPr lvl="0">
              <a:lnSpc>
                <a:spcPct val="150000"/>
              </a:lnSpc>
            </a:pPr>
            <a:r>
              <a:rPr lang="zh-CN" altLang="en-US" dirty="0">
                <a:solidFill>
                  <a:srgbClr val="004098"/>
                </a:solidFill>
                <a:latin typeface="+mn-lt"/>
                <a:ea typeface="宋体" panose="02010600030101010101" pitchFamily="2" charset="-122"/>
              </a:rPr>
              <a:t>三个电压仪表测实际值为</a:t>
            </a:r>
            <a:r>
              <a:rPr lang="en-US" altLang="zh-CN" dirty="0">
                <a:solidFill>
                  <a:srgbClr val="004098"/>
                </a:solidFill>
                <a:latin typeface="+mn-lt"/>
                <a:ea typeface="宋体" panose="02010600030101010101" pitchFamily="2" charset="-122"/>
              </a:rPr>
              <a:t>10V</a:t>
            </a:r>
            <a:r>
              <a:rPr lang="zh-CN" altLang="en-US" dirty="0">
                <a:solidFill>
                  <a:srgbClr val="004098"/>
                </a:solidFill>
                <a:latin typeface="+mn-lt"/>
                <a:ea typeface="宋体" panose="02010600030101010101" pitchFamily="2" charset="-122"/>
              </a:rPr>
              <a:t>的电压，结果为：</a:t>
            </a:r>
            <a:r>
              <a:rPr lang="en-US" altLang="zh-CN" dirty="0">
                <a:solidFill>
                  <a:srgbClr val="004098"/>
                </a:solidFill>
                <a:latin typeface="+mn-lt"/>
                <a:ea typeface="宋体" panose="02010600030101010101" pitchFamily="2" charset="-122"/>
              </a:rPr>
              <a:t>10.1V</a:t>
            </a:r>
            <a:r>
              <a:rPr lang="zh-CN" altLang="en-US" dirty="0">
                <a:solidFill>
                  <a:srgbClr val="004098"/>
                </a:solidFill>
                <a:latin typeface="+mn-lt"/>
                <a:ea typeface="宋体" panose="02010600030101010101" pitchFamily="2" charset="-122"/>
              </a:rPr>
              <a:t>；</a:t>
            </a:r>
            <a:r>
              <a:rPr lang="en-US" altLang="zh-CN" dirty="0">
                <a:solidFill>
                  <a:srgbClr val="004098"/>
                </a:solidFill>
                <a:latin typeface="+mn-lt"/>
                <a:ea typeface="宋体" panose="02010600030101010101" pitchFamily="2" charset="-122"/>
              </a:rPr>
              <a:t>9.99V</a:t>
            </a:r>
            <a:r>
              <a:rPr lang="zh-CN" altLang="en-US" dirty="0">
                <a:solidFill>
                  <a:srgbClr val="004098"/>
                </a:solidFill>
                <a:latin typeface="+mn-lt"/>
                <a:ea typeface="宋体" panose="02010600030101010101" pitchFamily="2" charset="-122"/>
              </a:rPr>
              <a:t>；</a:t>
            </a:r>
            <a:r>
              <a:rPr lang="en-US" altLang="zh-CN" dirty="0">
                <a:solidFill>
                  <a:srgbClr val="004098"/>
                </a:solidFill>
                <a:latin typeface="+mn-lt"/>
                <a:ea typeface="宋体" panose="02010600030101010101" pitchFamily="2" charset="-122"/>
              </a:rPr>
              <a:t>9.994V</a:t>
            </a:r>
            <a:r>
              <a:rPr lang="zh-CN" altLang="en-US" dirty="0">
                <a:solidFill>
                  <a:srgbClr val="004098"/>
                </a:solidFill>
                <a:latin typeface="+mn-lt"/>
                <a:ea typeface="宋体" panose="02010600030101010101" pitchFamily="2" charset="-122"/>
              </a:rPr>
              <a:t>，判断哪个分辨力好？</a:t>
            </a:r>
            <a:endParaRPr lang="zh-CN" altLang="zh-CN" dirty="0">
              <a:solidFill>
                <a:srgbClr val="004098"/>
              </a:solidFill>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483B89E6-002E-72A2-6490-B2DB974891FF}"/>
              </a:ext>
            </a:extLst>
          </p:cNvPr>
          <p:cNvSpPr/>
          <p:nvPr/>
        </p:nvSpPr>
        <p:spPr>
          <a:xfrm>
            <a:off x="1630685" y="4299924"/>
            <a:ext cx="3655057" cy="455253"/>
          </a:xfrm>
          <a:prstGeom prst="rect">
            <a:avLst/>
          </a:prstGeom>
        </p:spPr>
        <p:txBody>
          <a:bodyPr wrap="square">
            <a:spAutoFit/>
          </a:bodyPr>
          <a:lstStyle/>
          <a:p>
            <a:pPr lvl="0">
              <a:lnSpc>
                <a:spcPct val="150000"/>
              </a:lnSpc>
            </a:pPr>
            <a:r>
              <a:rPr lang="en-US" altLang="zh-CN" i="0" dirty="0">
                <a:solidFill>
                  <a:srgbClr val="121212"/>
                </a:solidFill>
                <a:effectLst/>
                <a:latin typeface="+mn-lt"/>
                <a:ea typeface="+mn-ea"/>
              </a:rPr>
              <a:t>2.99</a:t>
            </a:r>
            <a:r>
              <a:rPr lang="zh-CN" altLang="en-US" dirty="0">
                <a:solidFill>
                  <a:srgbClr val="121212"/>
                </a:solidFill>
                <a:latin typeface="+mn-lt"/>
                <a:ea typeface="+mn-ea"/>
              </a:rPr>
              <a:t>，</a:t>
            </a:r>
            <a:r>
              <a:rPr lang="en-US" altLang="zh-CN" i="0" dirty="0">
                <a:solidFill>
                  <a:srgbClr val="121212"/>
                </a:solidFill>
                <a:effectLst/>
                <a:latin typeface="+mn-lt"/>
                <a:ea typeface="+mn-ea"/>
              </a:rPr>
              <a:t>3.00</a:t>
            </a:r>
            <a:r>
              <a:rPr lang="zh-CN" altLang="en-US" i="0" dirty="0">
                <a:solidFill>
                  <a:srgbClr val="121212"/>
                </a:solidFill>
                <a:effectLst/>
                <a:latin typeface="+mn-lt"/>
                <a:ea typeface="+mn-ea"/>
              </a:rPr>
              <a:t>，</a:t>
            </a:r>
            <a:r>
              <a:rPr lang="en-US" altLang="zh-CN" i="0" dirty="0">
                <a:solidFill>
                  <a:srgbClr val="121212"/>
                </a:solidFill>
                <a:effectLst/>
                <a:latin typeface="+mn-lt"/>
                <a:ea typeface="+mn-ea"/>
              </a:rPr>
              <a:t>3.01V</a:t>
            </a:r>
            <a:r>
              <a:rPr lang="zh-CN" altLang="en-US" i="0" dirty="0">
                <a:solidFill>
                  <a:srgbClr val="121212"/>
                </a:solidFill>
                <a:effectLst/>
                <a:latin typeface="+mn-lt"/>
                <a:ea typeface="+mn-ea"/>
              </a:rPr>
              <a:t>，</a:t>
            </a:r>
            <a:r>
              <a:rPr lang="en-US" altLang="zh-CN" i="0" dirty="0">
                <a:solidFill>
                  <a:srgbClr val="121212"/>
                </a:solidFill>
                <a:effectLst/>
                <a:latin typeface="+mn-lt"/>
                <a:ea typeface="+mn-ea"/>
              </a:rPr>
              <a:t>2.999V</a:t>
            </a:r>
            <a:r>
              <a:rPr lang="zh-CN" altLang="en-US" i="0" dirty="0">
                <a:solidFill>
                  <a:srgbClr val="121212"/>
                </a:solidFill>
                <a:effectLst/>
                <a:latin typeface="+mn-lt"/>
                <a:ea typeface="+mn-ea"/>
              </a:rPr>
              <a:t>？</a:t>
            </a:r>
            <a:endParaRPr lang="zh-CN" altLang="zh-CN" dirty="0">
              <a:solidFill>
                <a:srgbClr val="004098"/>
              </a:solidFill>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D1CEAE7B-847B-E3BD-D5D6-313D1EEAACF9}"/>
              </a:ext>
            </a:extLst>
          </p:cNvPr>
          <p:cNvSpPr txBox="1"/>
          <p:nvPr/>
        </p:nvSpPr>
        <p:spPr>
          <a:xfrm>
            <a:off x="7104112" y="5478201"/>
            <a:ext cx="3852428" cy="455253"/>
          </a:xfrm>
          <a:prstGeom prst="rect">
            <a:avLst/>
          </a:prstGeom>
          <a:noFill/>
        </p:spPr>
        <p:txBody>
          <a:bodyPr wrap="square">
            <a:spAutoFit/>
          </a:bodyPr>
          <a:lstStyle/>
          <a:p>
            <a:pPr lvl="0">
              <a:lnSpc>
                <a:spcPct val="150000"/>
              </a:lnSpc>
            </a:pPr>
            <a:r>
              <a:rPr lang="zh-CN" altLang="en-US" dirty="0">
                <a:solidFill>
                  <a:srgbClr val="FF0000"/>
                </a:solidFill>
                <a:latin typeface="+mn-lt"/>
                <a:ea typeface="宋体" panose="02010600030101010101" pitchFamily="2" charset="-122"/>
              </a:rPr>
              <a:t>举例：常规的直尺分辨力是多少？</a:t>
            </a:r>
            <a:endParaRPr lang="en-US" altLang="zh-CN" dirty="0">
              <a:solidFill>
                <a:srgbClr val="FF0000"/>
              </a:solidFill>
              <a:latin typeface="+mn-lt"/>
              <a:ea typeface="宋体" panose="02010600030101010101" pitchFamily="2" charset="-122"/>
            </a:endParaRPr>
          </a:p>
        </p:txBody>
      </p:sp>
      <p:sp>
        <p:nvSpPr>
          <p:cNvPr id="5" name="文本框 4">
            <a:extLst>
              <a:ext uri="{FF2B5EF4-FFF2-40B4-BE49-F238E27FC236}">
                <a16:creationId xmlns:a16="http://schemas.microsoft.com/office/drawing/2014/main" id="{D8958AB8-EC91-9141-D7C3-5E9CF0DEC7C4}"/>
              </a:ext>
            </a:extLst>
          </p:cNvPr>
          <p:cNvSpPr txBox="1"/>
          <p:nvPr/>
        </p:nvSpPr>
        <p:spPr>
          <a:xfrm>
            <a:off x="8796300" y="6050780"/>
            <a:ext cx="1224136" cy="455253"/>
          </a:xfrm>
          <a:prstGeom prst="rect">
            <a:avLst/>
          </a:prstGeom>
          <a:noFill/>
        </p:spPr>
        <p:txBody>
          <a:bodyPr wrap="square">
            <a:spAutoFit/>
          </a:bodyPr>
          <a:lstStyle/>
          <a:p>
            <a:pPr lvl="0">
              <a:lnSpc>
                <a:spcPct val="150000"/>
              </a:lnSpc>
            </a:pPr>
            <a:r>
              <a:rPr lang="en-US" altLang="zh-CN" dirty="0">
                <a:solidFill>
                  <a:srgbClr val="FF0000"/>
                </a:solidFill>
                <a:latin typeface="+mn-lt"/>
                <a:ea typeface="宋体" panose="02010600030101010101" pitchFamily="2" charset="-122"/>
              </a:rPr>
              <a:t>0.5mm</a:t>
            </a:r>
          </a:p>
        </p:txBody>
      </p:sp>
      <p:pic>
        <p:nvPicPr>
          <p:cNvPr id="11" name="图片 10">
            <a:extLst>
              <a:ext uri="{FF2B5EF4-FFF2-40B4-BE49-F238E27FC236}">
                <a16:creationId xmlns:a16="http://schemas.microsoft.com/office/drawing/2014/main" id="{65979F48-CB1A-A000-9446-5D2245272091}"/>
              </a:ext>
            </a:extLst>
          </p:cNvPr>
          <p:cNvPicPr>
            <a:picLocks noChangeAspect="1"/>
          </p:cNvPicPr>
          <p:nvPr/>
        </p:nvPicPr>
        <p:blipFill>
          <a:blip r:embed="rId3"/>
          <a:stretch>
            <a:fillRect/>
          </a:stretch>
        </p:blipFill>
        <p:spPr>
          <a:xfrm>
            <a:off x="3516511" y="4564078"/>
            <a:ext cx="3625650" cy="1936299"/>
          </a:xfrm>
          <a:prstGeom prst="rect">
            <a:avLst/>
          </a:prstGeom>
        </p:spPr>
      </p:pic>
    </p:spTree>
    <p:extLst>
      <p:ext uri="{BB962C8B-B14F-4D97-AF65-F5344CB8AC3E}">
        <p14:creationId xmlns:p14="http://schemas.microsoft.com/office/powerpoint/2010/main" val="286809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8" grpId="0"/>
      <p:bldP spid="9" grpId="0"/>
      <p:bldP spid="3" grpId="0"/>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4098"/>
                </a:solidFill>
              </a:rPr>
              <a:t>静态特性的基本特征参数 </a:t>
            </a:r>
          </a:p>
        </p:txBody>
      </p:sp>
      <p:sp>
        <p:nvSpPr>
          <p:cNvPr id="38916" name="Rectangle 6"/>
          <p:cNvSpPr>
            <a:spLocks noChangeArrowheads="1"/>
          </p:cNvSpPr>
          <p:nvPr/>
        </p:nvSpPr>
        <p:spPr bwMode="auto">
          <a:xfrm>
            <a:off x="356197" y="301600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38918" name="Rectangle 8"/>
          <p:cNvSpPr>
            <a:spLocks noChangeArrowheads="1"/>
          </p:cNvSpPr>
          <p:nvPr/>
        </p:nvSpPr>
        <p:spPr bwMode="auto">
          <a:xfrm>
            <a:off x="356197" y="299695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rgbClr val="004DB4"/>
              </a:solidFill>
            </a:endParaRPr>
          </a:p>
        </p:txBody>
      </p:sp>
      <p:sp>
        <p:nvSpPr>
          <p:cNvPr id="21" name="矩形 20">
            <a:extLst>
              <a:ext uri="{FF2B5EF4-FFF2-40B4-BE49-F238E27FC236}">
                <a16:creationId xmlns:a16="http://schemas.microsoft.com/office/drawing/2014/main" id="{B71D9FB4-42B4-4307-993E-620639809797}"/>
              </a:ext>
            </a:extLst>
          </p:cNvPr>
          <p:cNvSpPr/>
          <p:nvPr/>
        </p:nvSpPr>
        <p:spPr>
          <a:xfrm>
            <a:off x="403560" y="1743923"/>
            <a:ext cx="9184828" cy="1735540"/>
          </a:xfrm>
          <a:prstGeom prst="rect">
            <a:avLst/>
          </a:prstGeom>
        </p:spPr>
        <p:txBody>
          <a:bodyPr wrap="square">
            <a:spAutoFit/>
          </a:bodyPr>
          <a:lstStyle/>
          <a:p>
            <a:pPr marL="342900" lvl="0" indent="-342900">
              <a:buFont typeface="Wingdings" panose="05000000000000000000" pitchFamily="2" charset="2"/>
              <a:buChar char="n"/>
            </a:pPr>
            <a:r>
              <a:rPr lang="zh-CN" altLang="zh-CN" sz="2400" dirty="0">
                <a:solidFill>
                  <a:srgbClr val="004098"/>
                </a:solidFill>
                <a:latin typeface="+mn-lt"/>
                <a:ea typeface="宋体" panose="02010600030101010101" pitchFamily="2" charset="-122"/>
              </a:rPr>
              <a:t>分辨力</a:t>
            </a:r>
            <a:r>
              <a:rPr lang="zh-CN" altLang="en-US" sz="2400" dirty="0">
                <a:solidFill>
                  <a:srgbClr val="004098"/>
                </a:solidFill>
                <a:latin typeface="+mn-lt"/>
                <a:ea typeface="宋体" panose="02010600030101010101" pitchFamily="2" charset="-122"/>
              </a:rPr>
              <a:t>（</a:t>
            </a:r>
            <a:r>
              <a:rPr lang="en-US" altLang="zh-CN" sz="2400" dirty="0">
                <a:solidFill>
                  <a:srgbClr val="004098"/>
                </a:solidFill>
                <a:latin typeface="+mn-lt"/>
                <a:ea typeface="宋体" panose="02010600030101010101" pitchFamily="2" charset="-122"/>
              </a:rPr>
              <a:t>Resolution</a:t>
            </a:r>
            <a:r>
              <a:rPr lang="zh-CN" altLang="en-US" sz="2400" dirty="0">
                <a:solidFill>
                  <a:srgbClr val="004098"/>
                </a:solidFill>
                <a:latin typeface="+mn-lt"/>
                <a:ea typeface="宋体" panose="02010600030101010101" pitchFamily="2" charset="-122"/>
              </a:rPr>
              <a:t>）</a:t>
            </a:r>
            <a:r>
              <a:rPr lang="zh-CN" altLang="zh-CN" sz="2400" dirty="0">
                <a:solidFill>
                  <a:srgbClr val="004098"/>
                </a:solidFill>
                <a:latin typeface="+mn-lt"/>
                <a:ea typeface="宋体" panose="02010600030101010101" pitchFamily="2" charset="-122"/>
              </a:rPr>
              <a:t>与分辨率</a:t>
            </a:r>
            <a:endParaRPr lang="en-US" altLang="zh-CN" sz="2400" dirty="0">
              <a:solidFill>
                <a:srgbClr val="004098"/>
              </a:solidFill>
              <a:latin typeface="+mn-lt"/>
              <a:ea typeface="宋体" panose="02010600030101010101" pitchFamily="2" charset="-122"/>
            </a:endParaRPr>
          </a:p>
          <a:p>
            <a:pPr lvl="0">
              <a:lnSpc>
                <a:spcPct val="150000"/>
              </a:lnSpc>
            </a:pPr>
            <a:r>
              <a:rPr lang="zh-CN" altLang="en-US" sz="2000" b="1" dirty="0">
                <a:solidFill>
                  <a:srgbClr val="004098"/>
                </a:solidFill>
                <a:latin typeface="+mn-lt"/>
                <a:ea typeface="宋体" panose="02010600030101010101" pitchFamily="2" charset="-122"/>
              </a:rPr>
              <a:t>例题</a:t>
            </a:r>
            <a:r>
              <a:rPr lang="zh-CN" altLang="en-US" sz="2000" dirty="0">
                <a:solidFill>
                  <a:srgbClr val="004098"/>
                </a:solidFill>
                <a:latin typeface="+mn-lt"/>
                <a:ea typeface="宋体" panose="02010600030101010101" pitchFamily="2" charset="-122"/>
              </a:rPr>
              <a:t>：</a:t>
            </a:r>
            <a:endParaRPr lang="en-US" altLang="zh-CN" sz="2000" dirty="0">
              <a:solidFill>
                <a:srgbClr val="004098"/>
              </a:solidFill>
              <a:latin typeface="+mn-lt"/>
              <a:ea typeface="宋体" panose="02010600030101010101" pitchFamily="2" charset="-122"/>
            </a:endParaRPr>
          </a:p>
          <a:p>
            <a:pPr lvl="0">
              <a:lnSpc>
                <a:spcPct val="150000"/>
              </a:lnSpc>
            </a:pPr>
            <a:r>
              <a:rPr lang="zh-CN" altLang="en-US" sz="2000" dirty="0">
                <a:solidFill>
                  <a:srgbClr val="004098"/>
                </a:solidFill>
                <a:latin typeface="+mn-lt"/>
                <a:ea typeface="宋体" panose="02010600030101010101" pitchFamily="2" charset="-122"/>
              </a:rPr>
              <a:t>       一只量程为</a:t>
            </a:r>
            <a:r>
              <a:rPr lang="en-US" altLang="zh-CN" sz="2000" dirty="0">
                <a:solidFill>
                  <a:srgbClr val="004098"/>
                </a:solidFill>
                <a:latin typeface="+mn-lt"/>
                <a:ea typeface="宋体" panose="02010600030101010101" pitchFamily="2" charset="-122"/>
              </a:rPr>
              <a:t>20V</a:t>
            </a:r>
            <a:r>
              <a:rPr lang="zh-CN" altLang="en-US" sz="2000" dirty="0">
                <a:solidFill>
                  <a:srgbClr val="004098"/>
                </a:solidFill>
                <a:latin typeface="+mn-lt"/>
                <a:ea typeface="宋体" panose="02010600030101010101" pitchFamily="2" charset="-122"/>
              </a:rPr>
              <a:t>的</a:t>
            </a:r>
            <a:r>
              <a:rPr lang="en-US" altLang="zh-CN" sz="2000" dirty="0">
                <a:solidFill>
                  <a:srgbClr val="004098"/>
                </a:solidFill>
                <a:latin typeface="+mn-lt"/>
                <a:ea typeface="宋体" panose="02010600030101010101" pitchFamily="2" charset="-122"/>
              </a:rPr>
              <a:t>3</a:t>
            </a:r>
            <a:r>
              <a:rPr lang="zh-CN" altLang="en-US" sz="2000" dirty="0">
                <a:solidFill>
                  <a:srgbClr val="004098"/>
                </a:solidFill>
                <a:latin typeface="+mn-lt"/>
                <a:ea typeface="宋体" panose="02010600030101010101" pitchFamily="2" charset="-122"/>
              </a:rPr>
              <a:t>位半电压表，计算其分辨力和分辨率？</a:t>
            </a:r>
            <a:endParaRPr lang="en-US" altLang="zh-CN" sz="2000" dirty="0">
              <a:solidFill>
                <a:srgbClr val="004098"/>
              </a:solidFill>
              <a:latin typeface="+mn-lt"/>
              <a:ea typeface="宋体" panose="02010600030101010101" pitchFamily="2" charset="-122"/>
            </a:endParaRPr>
          </a:p>
          <a:p>
            <a:pPr lvl="0">
              <a:lnSpc>
                <a:spcPct val="150000"/>
              </a:lnSpc>
            </a:pPr>
            <a:endParaRPr lang="zh-CN" altLang="zh-CN" dirty="0">
              <a:solidFill>
                <a:srgbClr val="004098"/>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82E82B9D-31DB-428E-BCCA-88B76D376DF1}"/>
              </a:ext>
            </a:extLst>
          </p:cNvPr>
          <p:cNvSpPr txBox="1"/>
          <p:nvPr/>
        </p:nvSpPr>
        <p:spPr>
          <a:xfrm>
            <a:off x="1091444" y="3068960"/>
            <a:ext cx="6768752" cy="2342244"/>
          </a:xfrm>
          <a:prstGeom prst="rect">
            <a:avLst/>
          </a:prstGeom>
          <a:noFill/>
        </p:spPr>
        <p:txBody>
          <a:bodyPr wrap="square">
            <a:spAutoFit/>
          </a:bodyPr>
          <a:lstStyle/>
          <a:p>
            <a:pPr>
              <a:lnSpc>
                <a:spcPct val="150000"/>
              </a:lnSpc>
            </a:pPr>
            <a:r>
              <a:rPr lang="en-US" altLang="zh-CN" sz="2000" dirty="0">
                <a:solidFill>
                  <a:schemeClr val="tx1"/>
                </a:solidFill>
                <a:latin typeface="+mn-lt"/>
                <a:ea typeface="+mn-ea"/>
              </a:rPr>
              <a:t>3</a:t>
            </a:r>
            <a:r>
              <a:rPr lang="zh-CN" altLang="en-US" sz="2000" dirty="0">
                <a:solidFill>
                  <a:schemeClr val="tx1"/>
                </a:solidFill>
                <a:latin typeface="+mn-lt"/>
                <a:ea typeface="+mn-ea"/>
              </a:rPr>
              <a:t>位半的含义：</a:t>
            </a:r>
            <a:endParaRPr lang="en-US" altLang="zh-CN" sz="2000" dirty="0">
              <a:solidFill>
                <a:schemeClr val="tx1"/>
              </a:solidFill>
              <a:latin typeface="+mn-lt"/>
              <a:ea typeface="+mn-ea"/>
            </a:endParaRPr>
          </a:p>
          <a:p>
            <a:pPr>
              <a:lnSpc>
                <a:spcPct val="150000"/>
              </a:lnSpc>
            </a:pPr>
            <a:r>
              <a:rPr lang="en-US" altLang="zh-CN" sz="2000" dirty="0">
                <a:solidFill>
                  <a:schemeClr val="tx1"/>
                </a:solidFill>
                <a:latin typeface="+mn-lt"/>
                <a:ea typeface="+mn-ea"/>
              </a:rPr>
              <a:t>3</a:t>
            </a:r>
            <a:r>
              <a:rPr lang="zh-CN" altLang="en-US" sz="2000" dirty="0">
                <a:solidFill>
                  <a:schemeClr val="tx1"/>
                </a:solidFill>
                <a:latin typeface="+mn-lt"/>
                <a:ea typeface="+mn-ea"/>
              </a:rPr>
              <a:t>个完整位：可显示</a:t>
            </a:r>
            <a:r>
              <a:rPr lang="en-US" altLang="zh-CN" sz="2000" dirty="0">
                <a:solidFill>
                  <a:schemeClr val="tx1"/>
                </a:solidFill>
                <a:latin typeface="+mn-lt"/>
                <a:ea typeface="+mn-ea"/>
              </a:rPr>
              <a:t>0-9</a:t>
            </a:r>
          </a:p>
          <a:p>
            <a:pPr>
              <a:lnSpc>
                <a:spcPct val="150000"/>
              </a:lnSpc>
            </a:pPr>
            <a:r>
              <a:rPr lang="zh-CN" altLang="en-US" sz="2000" dirty="0">
                <a:solidFill>
                  <a:schemeClr val="tx1"/>
                </a:solidFill>
                <a:latin typeface="+mn-lt"/>
                <a:ea typeface="+mn-ea"/>
              </a:rPr>
              <a:t>半位为首位：只显示</a:t>
            </a:r>
            <a:r>
              <a:rPr lang="en-US" altLang="zh-CN" sz="2000" dirty="0">
                <a:solidFill>
                  <a:schemeClr val="tx1"/>
                </a:solidFill>
                <a:latin typeface="+mn-lt"/>
                <a:ea typeface="+mn-ea"/>
              </a:rPr>
              <a:t>0</a:t>
            </a:r>
            <a:r>
              <a:rPr lang="zh-CN" altLang="en-US" sz="2000" dirty="0">
                <a:solidFill>
                  <a:schemeClr val="tx1"/>
                </a:solidFill>
                <a:latin typeface="+mn-lt"/>
                <a:ea typeface="+mn-ea"/>
              </a:rPr>
              <a:t>或者</a:t>
            </a:r>
            <a:r>
              <a:rPr lang="en-US" altLang="zh-CN" sz="2000" dirty="0">
                <a:solidFill>
                  <a:schemeClr val="tx1"/>
                </a:solidFill>
                <a:latin typeface="+mn-lt"/>
                <a:ea typeface="+mn-ea"/>
              </a:rPr>
              <a:t>1</a:t>
            </a:r>
          </a:p>
          <a:p>
            <a:pPr>
              <a:lnSpc>
                <a:spcPct val="150000"/>
              </a:lnSpc>
            </a:pPr>
            <a:r>
              <a:rPr lang="zh-CN" altLang="en-US" sz="2000" dirty="0">
                <a:solidFill>
                  <a:schemeClr val="tx1"/>
                </a:solidFill>
                <a:latin typeface="+mn-lt"/>
                <a:ea typeface="+mn-ea"/>
              </a:rPr>
              <a:t>可显示：</a:t>
            </a:r>
            <a:r>
              <a:rPr lang="en-US" altLang="zh-CN" sz="2000" dirty="0">
                <a:solidFill>
                  <a:schemeClr val="tx1"/>
                </a:solidFill>
                <a:latin typeface="+mn-lt"/>
                <a:ea typeface="+mn-ea"/>
              </a:rPr>
              <a:t>0000-1999</a:t>
            </a:r>
            <a:r>
              <a:rPr lang="zh-CN" altLang="en-US" sz="2000" dirty="0">
                <a:solidFill>
                  <a:schemeClr val="tx1"/>
                </a:solidFill>
                <a:latin typeface="+mn-lt"/>
                <a:ea typeface="+mn-ea"/>
              </a:rPr>
              <a:t>，共</a:t>
            </a:r>
            <a:r>
              <a:rPr lang="en-US" altLang="zh-CN" sz="2000" dirty="0">
                <a:solidFill>
                  <a:schemeClr val="tx1"/>
                </a:solidFill>
                <a:latin typeface="+mn-lt"/>
                <a:ea typeface="+mn-ea"/>
              </a:rPr>
              <a:t>2000</a:t>
            </a:r>
            <a:r>
              <a:rPr lang="zh-CN" altLang="en-US" sz="2000" dirty="0">
                <a:solidFill>
                  <a:schemeClr val="tx1"/>
                </a:solidFill>
                <a:latin typeface="+mn-lt"/>
                <a:ea typeface="+mn-ea"/>
              </a:rPr>
              <a:t>个读数</a:t>
            </a:r>
            <a:endParaRPr lang="en-US" altLang="zh-CN" sz="2000" dirty="0">
              <a:solidFill>
                <a:schemeClr val="tx1"/>
              </a:solidFill>
              <a:latin typeface="+mn-lt"/>
              <a:ea typeface="+mn-ea"/>
            </a:endParaRPr>
          </a:p>
          <a:p>
            <a:pPr>
              <a:lnSpc>
                <a:spcPct val="150000"/>
              </a:lnSpc>
            </a:pPr>
            <a:r>
              <a:rPr lang="zh-CN" altLang="en-US" sz="2000" dirty="0">
                <a:solidFill>
                  <a:schemeClr val="tx1"/>
                </a:solidFill>
                <a:latin typeface="+mn-lt"/>
                <a:ea typeface="+mn-ea"/>
              </a:rPr>
              <a:t>（即</a:t>
            </a:r>
            <a:r>
              <a:rPr lang="en-US" altLang="zh-CN" sz="2000" dirty="0">
                <a:solidFill>
                  <a:schemeClr val="tx1"/>
                </a:solidFill>
                <a:latin typeface="+mn-lt"/>
                <a:ea typeface="+mn-ea"/>
              </a:rPr>
              <a:t>2000</a:t>
            </a:r>
            <a:r>
              <a:rPr lang="zh-CN" altLang="en-US" sz="2000" dirty="0">
                <a:solidFill>
                  <a:schemeClr val="tx1"/>
                </a:solidFill>
                <a:latin typeface="+mn-lt"/>
                <a:ea typeface="+mn-ea"/>
              </a:rPr>
              <a:t>个读数显示</a:t>
            </a:r>
            <a:r>
              <a:rPr lang="en-US" altLang="zh-CN" sz="2000" dirty="0">
                <a:solidFill>
                  <a:schemeClr val="tx1"/>
                </a:solidFill>
                <a:latin typeface="+mn-lt"/>
                <a:ea typeface="+mn-ea"/>
              </a:rPr>
              <a:t>20V</a:t>
            </a:r>
            <a:r>
              <a:rPr lang="zh-CN" altLang="en-US" sz="2000" dirty="0">
                <a:solidFill>
                  <a:schemeClr val="tx1"/>
                </a:solidFill>
                <a:latin typeface="+mn-lt"/>
                <a:ea typeface="+mn-ea"/>
              </a:rPr>
              <a:t>）</a:t>
            </a:r>
            <a:endParaRPr lang="en-US" altLang="zh-CN" sz="2000" dirty="0">
              <a:solidFill>
                <a:schemeClr val="tx1"/>
              </a:solidFill>
              <a:latin typeface="+mn-lt"/>
              <a:ea typeface="+mn-ea"/>
            </a:endParaRPr>
          </a:p>
        </p:txBody>
      </p:sp>
      <p:sp>
        <p:nvSpPr>
          <p:cNvPr id="7" name="文本框 6">
            <a:extLst>
              <a:ext uri="{FF2B5EF4-FFF2-40B4-BE49-F238E27FC236}">
                <a16:creationId xmlns:a16="http://schemas.microsoft.com/office/drawing/2014/main" id="{B25D1EB2-F533-40C2-9A47-54ACBEE7A785}"/>
              </a:ext>
            </a:extLst>
          </p:cNvPr>
          <p:cNvSpPr txBox="1"/>
          <p:nvPr/>
        </p:nvSpPr>
        <p:spPr>
          <a:xfrm>
            <a:off x="1079098" y="5466637"/>
            <a:ext cx="6564053" cy="957250"/>
          </a:xfrm>
          <a:prstGeom prst="rect">
            <a:avLst/>
          </a:prstGeom>
          <a:noFill/>
        </p:spPr>
        <p:txBody>
          <a:bodyPr wrap="square">
            <a:spAutoFit/>
          </a:bodyPr>
          <a:lstStyle/>
          <a:p>
            <a:pPr>
              <a:lnSpc>
                <a:spcPct val="150000"/>
              </a:lnSpc>
            </a:pPr>
            <a:r>
              <a:rPr lang="zh-CN" altLang="en-US" sz="2000" dirty="0">
                <a:solidFill>
                  <a:schemeClr val="tx1"/>
                </a:solidFill>
                <a:latin typeface="+mn-lt"/>
                <a:ea typeface="+mn-ea"/>
              </a:rPr>
              <a:t>分辨力</a:t>
            </a:r>
            <a:r>
              <a:rPr lang="en-US" altLang="zh-CN" sz="2000" dirty="0">
                <a:solidFill>
                  <a:schemeClr val="tx1"/>
                </a:solidFill>
                <a:latin typeface="+mn-lt"/>
                <a:ea typeface="+mn-ea"/>
              </a:rPr>
              <a:t>:   20V/2000=10mV, </a:t>
            </a:r>
            <a:r>
              <a:rPr lang="zh-CN" altLang="en-US" sz="2000" dirty="0">
                <a:solidFill>
                  <a:schemeClr val="tx1"/>
                </a:solidFill>
                <a:latin typeface="+mn-lt"/>
                <a:ea typeface="+mn-ea"/>
              </a:rPr>
              <a:t>即为能识别的最小输入量。</a:t>
            </a:r>
            <a:endParaRPr lang="en-US" altLang="zh-CN" sz="2000" dirty="0">
              <a:solidFill>
                <a:schemeClr val="tx1"/>
              </a:solidFill>
              <a:latin typeface="+mn-lt"/>
              <a:ea typeface="+mn-ea"/>
            </a:endParaRPr>
          </a:p>
          <a:p>
            <a:pPr>
              <a:lnSpc>
                <a:spcPct val="150000"/>
              </a:lnSpc>
            </a:pPr>
            <a:r>
              <a:rPr lang="zh-CN" altLang="en-US" sz="2000" dirty="0">
                <a:solidFill>
                  <a:schemeClr val="tx1"/>
                </a:solidFill>
                <a:latin typeface="+mn-lt"/>
                <a:ea typeface="+mn-ea"/>
              </a:rPr>
              <a:t>分辨率：</a:t>
            </a:r>
            <a:r>
              <a:rPr lang="en-US" altLang="zh-CN" sz="2000" dirty="0">
                <a:solidFill>
                  <a:schemeClr val="tx1"/>
                </a:solidFill>
                <a:latin typeface="+mn-lt"/>
                <a:ea typeface="+mn-ea"/>
              </a:rPr>
              <a:t>10mV/20V=0.0005=0.05%</a:t>
            </a:r>
            <a:endParaRPr lang="zh-CN" altLang="en-US" dirty="0"/>
          </a:p>
        </p:txBody>
      </p:sp>
      <p:sp>
        <p:nvSpPr>
          <p:cNvPr id="9" name="矩形 8">
            <a:extLst>
              <a:ext uri="{FF2B5EF4-FFF2-40B4-BE49-F238E27FC236}">
                <a16:creationId xmlns:a16="http://schemas.microsoft.com/office/drawing/2014/main" id="{FD9B0D4A-91CE-4C19-B07E-FD91758E4C74}"/>
              </a:ext>
            </a:extLst>
          </p:cNvPr>
          <p:cNvSpPr/>
          <p:nvPr/>
        </p:nvSpPr>
        <p:spPr>
          <a:xfrm>
            <a:off x="7464153" y="1802512"/>
            <a:ext cx="4727848" cy="943528"/>
          </a:xfrm>
          <a:prstGeom prst="rect">
            <a:avLst/>
          </a:prstGeom>
        </p:spPr>
        <p:txBody>
          <a:bodyPr wrap="square">
            <a:spAutoFit/>
          </a:bodyPr>
          <a:lstStyle/>
          <a:p>
            <a:pPr lvl="0">
              <a:lnSpc>
                <a:spcPct val="150000"/>
              </a:lnSpc>
            </a:pPr>
            <a:r>
              <a:rPr lang="zh-CN" altLang="en-US" sz="2000" dirty="0">
                <a:solidFill>
                  <a:srgbClr val="004098"/>
                </a:solidFill>
                <a:latin typeface="+mn-lt"/>
                <a:ea typeface="宋体" panose="02010600030101010101" pitchFamily="2" charset="-122"/>
              </a:rPr>
              <a:t>一只量程为</a:t>
            </a:r>
            <a:r>
              <a:rPr lang="en-US" altLang="zh-CN" sz="2000" dirty="0">
                <a:solidFill>
                  <a:srgbClr val="004098"/>
                </a:solidFill>
                <a:latin typeface="+mn-lt"/>
                <a:ea typeface="宋体" panose="02010600030101010101" pitchFamily="2" charset="-122"/>
              </a:rPr>
              <a:t>12V</a:t>
            </a:r>
            <a:r>
              <a:rPr lang="zh-CN" altLang="en-US" sz="2000" dirty="0">
                <a:solidFill>
                  <a:srgbClr val="004098"/>
                </a:solidFill>
                <a:latin typeface="+mn-lt"/>
                <a:ea typeface="宋体" panose="02010600030101010101" pitchFamily="2" charset="-122"/>
              </a:rPr>
              <a:t>的</a:t>
            </a:r>
            <a:r>
              <a:rPr lang="en-US" altLang="zh-CN" sz="2000" dirty="0">
                <a:solidFill>
                  <a:srgbClr val="004098"/>
                </a:solidFill>
                <a:latin typeface="+mn-lt"/>
                <a:ea typeface="宋体" panose="02010600030101010101" pitchFamily="2" charset="-122"/>
              </a:rPr>
              <a:t>2</a:t>
            </a:r>
            <a:r>
              <a:rPr lang="zh-CN" altLang="en-US" sz="2000" dirty="0">
                <a:solidFill>
                  <a:srgbClr val="004098"/>
                </a:solidFill>
                <a:latin typeface="+mn-lt"/>
                <a:ea typeface="宋体" panose="02010600030101010101" pitchFamily="2" charset="-122"/>
              </a:rPr>
              <a:t>位半电压表，计算其分辨力和分辨率？</a:t>
            </a:r>
            <a:endParaRPr lang="zh-CN" altLang="zh-CN" dirty="0">
              <a:solidFill>
                <a:srgbClr val="004098"/>
              </a:solidFill>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3CD2D149-307D-49A5-8729-5218A4933C22}"/>
              </a:ext>
            </a:extLst>
          </p:cNvPr>
          <p:cNvSpPr txBox="1"/>
          <p:nvPr/>
        </p:nvSpPr>
        <p:spPr>
          <a:xfrm>
            <a:off x="8004212" y="3633336"/>
            <a:ext cx="4115637" cy="957250"/>
          </a:xfrm>
          <a:prstGeom prst="rect">
            <a:avLst/>
          </a:prstGeom>
          <a:noFill/>
        </p:spPr>
        <p:txBody>
          <a:bodyPr wrap="square">
            <a:spAutoFit/>
          </a:bodyPr>
          <a:lstStyle/>
          <a:p>
            <a:pPr>
              <a:lnSpc>
                <a:spcPct val="150000"/>
              </a:lnSpc>
            </a:pPr>
            <a:r>
              <a:rPr lang="zh-CN" altLang="en-US" sz="2000" dirty="0">
                <a:solidFill>
                  <a:schemeClr val="tx1"/>
                </a:solidFill>
                <a:latin typeface="+mn-lt"/>
                <a:ea typeface="+mn-ea"/>
              </a:rPr>
              <a:t>分辨力</a:t>
            </a:r>
            <a:r>
              <a:rPr lang="en-US" altLang="zh-CN" sz="2000" dirty="0">
                <a:solidFill>
                  <a:schemeClr val="tx1"/>
                </a:solidFill>
                <a:latin typeface="+mn-lt"/>
                <a:ea typeface="+mn-ea"/>
              </a:rPr>
              <a:t>:   12V/200=60mV</a:t>
            </a:r>
          </a:p>
          <a:p>
            <a:pPr>
              <a:lnSpc>
                <a:spcPct val="150000"/>
              </a:lnSpc>
            </a:pPr>
            <a:r>
              <a:rPr lang="zh-CN" altLang="en-US" sz="2000" dirty="0">
                <a:solidFill>
                  <a:schemeClr val="tx1"/>
                </a:solidFill>
                <a:latin typeface="+mn-lt"/>
                <a:ea typeface="+mn-ea"/>
              </a:rPr>
              <a:t>分辨率：</a:t>
            </a:r>
            <a:r>
              <a:rPr lang="en-US" altLang="zh-CN" sz="2000" dirty="0">
                <a:solidFill>
                  <a:schemeClr val="tx1"/>
                </a:solidFill>
                <a:latin typeface="+mn-lt"/>
                <a:ea typeface="+mn-ea"/>
              </a:rPr>
              <a:t>60mV/12V=0.005=0.5%</a:t>
            </a:r>
            <a:endParaRPr lang="zh-CN" altLang="en-US" dirty="0"/>
          </a:p>
        </p:txBody>
      </p:sp>
      <p:sp>
        <p:nvSpPr>
          <p:cNvPr id="3" name="文本框 2">
            <a:extLst>
              <a:ext uri="{FF2B5EF4-FFF2-40B4-BE49-F238E27FC236}">
                <a16:creationId xmlns:a16="http://schemas.microsoft.com/office/drawing/2014/main" id="{08281F51-FC72-9CF3-B9A8-E5D806922A68}"/>
              </a:ext>
            </a:extLst>
          </p:cNvPr>
          <p:cNvSpPr txBox="1"/>
          <p:nvPr/>
        </p:nvSpPr>
        <p:spPr>
          <a:xfrm>
            <a:off x="7860196" y="3043814"/>
            <a:ext cx="4115637" cy="494238"/>
          </a:xfrm>
          <a:prstGeom prst="rect">
            <a:avLst/>
          </a:prstGeom>
          <a:noFill/>
        </p:spPr>
        <p:txBody>
          <a:bodyPr wrap="square">
            <a:spAutoFit/>
          </a:bodyPr>
          <a:lstStyle/>
          <a:p>
            <a:pPr>
              <a:lnSpc>
                <a:spcPct val="150000"/>
              </a:lnSpc>
            </a:pPr>
            <a:r>
              <a:rPr lang="zh-CN" altLang="en-US" sz="2000" dirty="0">
                <a:solidFill>
                  <a:schemeClr val="tx1"/>
                </a:solidFill>
                <a:latin typeface="+mn-lt"/>
                <a:ea typeface="+mn-ea"/>
              </a:rPr>
              <a:t>可显示：</a:t>
            </a:r>
            <a:r>
              <a:rPr lang="en-US" altLang="zh-CN" sz="2000" dirty="0">
                <a:solidFill>
                  <a:schemeClr val="tx1"/>
                </a:solidFill>
                <a:latin typeface="+mn-lt"/>
                <a:ea typeface="+mn-ea"/>
              </a:rPr>
              <a:t>000-199</a:t>
            </a:r>
            <a:r>
              <a:rPr lang="zh-CN" altLang="en-US" sz="2000" dirty="0">
                <a:solidFill>
                  <a:schemeClr val="tx1"/>
                </a:solidFill>
                <a:latin typeface="+mn-lt"/>
                <a:ea typeface="+mn-ea"/>
              </a:rPr>
              <a:t>，共</a:t>
            </a:r>
            <a:r>
              <a:rPr lang="en-US" altLang="zh-CN" sz="2000" dirty="0">
                <a:solidFill>
                  <a:schemeClr val="tx1"/>
                </a:solidFill>
                <a:latin typeface="+mn-lt"/>
                <a:ea typeface="+mn-ea"/>
              </a:rPr>
              <a:t>200</a:t>
            </a:r>
            <a:r>
              <a:rPr lang="zh-CN" altLang="en-US" sz="2000" dirty="0">
                <a:solidFill>
                  <a:schemeClr val="tx1"/>
                </a:solidFill>
                <a:latin typeface="+mn-lt"/>
                <a:ea typeface="+mn-ea"/>
              </a:rPr>
              <a:t>个读数</a:t>
            </a:r>
            <a:endParaRPr lang="zh-CN" altLang="en-US" dirty="0"/>
          </a:p>
        </p:txBody>
      </p:sp>
    </p:spTree>
    <p:extLst>
      <p:ext uri="{BB962C8B-B14F-4D97-AF65-F5344CB8AC3E}">
        <p14:creationId xmlns:p14="http://schemas.microsoft.com/office/powerpoint/2010/main" val="196758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435" y="1548451"/>
            <a:ext cx="5300225" cy="433564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388" y="4306181"/>
            <a:ext cx="2192984" cy="1703792"/>
          </a:xfrm>
          <a:prstGeom prst="rect">
            <a:avLst/>
          </a:prstGeom>
        </p:spPr>
      </p:pic>
      <p:cxnSp>
        <p:nvCxnSpPr>
          <p:cNvPr id="4" name="直接连接符 3"/>
          <p:cNvCxnSpPr/>
          <p:nvPr/>
        </p:nvCxnSpPr>
        <p:spPr>
          <a:xfrm flipV="1">
            <a:off x="227348" y="1448780"/>
            <a:ext cx="11809312" cy="49096"/>
          </a:xfrm>
          <a:prstGeom prst="line">
            <a:avLst/>
          </a:prstGeom>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336" y="1722481"/>
            <a:ext cx="2943929" cy="1752078"/>
          </a:xfrm>
          <a:prstGeom prst="rect">
            <a:avLst/>
          </a:prstGeom>
        </p:spPr>
      </p:pic>
      <p:sp>
        <p:nvSpPr>
          <p:cNvPr id="6" name="矩形 5"/>
          <p:cNvSpPr/>
          <p:nvPr/>
        </p:nvSpPr>
        <p:spPr>
          <a:xfrm>
            <a:off x="405510" y="3428721"/>
            <a:ext cx="2984352" cy="646331"/>
          </a:xfrm>
          <a:prstGeom prst="rect">
            <a:avLst/>
          </a:prstGeom>
        </p:spPr>
        <p:txBody>
          <a:bodyPr wrap="square">
            <a:spAutoFit/>
          </a:bodyPr>
          <a:lstStyle/>
          <a:p>
            <a:r>
              <a:rPr kumimoji="1" lang="en-US" altLang="zh-CN" dirty="0">
                <a:solidFill>
                  <a:srgbClr val="004DB4"/>
                </a:solidFill>
                <a:latin typeface="+mn-ea"/>
                <a:ea typeface="+mn-ea"/>
              </a:rPr>
              <a:t>1916</a:t>
            </a:r>
            <a:r>
              <a:rPr kumimoji="1" lang="zh-CN" altLang="en-US" dirty="0">
                <a:solidFill>
                  <a:srgbClr val="004DB4"/>
                </a:solidFill>
                <a:latin typeface="+mn-ea"/>
                <a:ea typeface="+mn-ea"/>
              </a:rPr>
              <a:t>年，</a:t>
            </a:r>
            <a:r>
              <a:rPr kumimoji="1" lang="zh-CN" altLang="zh-CN" dirty="0">
                <a:solidFill>
                  <a:srgbClr val="004DB4"/>
                </a:solidFill>
                <a:latin typeface="+mn-ea"/>
                <a:ea typeface="+mn-ea"/>
              </a:rPr>
              <a:t>爱因斯坦</a:t>
            </a:r>
            <a:r>
              <a:rPr kumimoji="1" lang="zh-CN" altLang="en-US" dirty="0">
                <a:solidFill>
                  <a:srgbClr val="004DB4"/>
                </a:solidFill>
                <a:latin typeface="+mn-ea"/>
                <a:ea typeface="+mn-ea"/>
              </a:rPr>
              <a:t>广义相对论预言了</a:t>
            </a:r>
            <a:r>
              <a:rPr kumimoji="1" lang="zh-CN" altLang="zh-CN" dirty="0">
                <a:solidFill>
                  <a:srgbClr val="004DB4"/>
                </a:solidFill>
                <a:latin typeface="+mn-ea"/>
                <a:ea typeface="+mn-ea"/>
              </a:rPr>
              <a:t>引力波</a:t>
            </a:r>
            <a:r>
              <a:rPr kumimoji="1" lang="zh-CN" altLang="en-US" dirty="0">
                <a:solidFill>
                  <a:srgbClr val="004DB4"/>
                </a:solidFill>
                <a:latin typeface="+mn-ea"/>
                <a:ea typeface="+mn-ea"/>
              </a:rPr>
              <a:t>的存在</a:t>
            </a:r>
            <a:endParaRPr kumimoji="1" lang="en-US" altLang="zh-CN" dirty="0">
              <a:solidFill>
                <a:srgbClr val="004DB4"/>
              </a:solidFill>
              <a:latin typeface="+mn-ea"/>
              <a:ea typeface="+mn-ea"/>
            </a:endParaRPr>
          </a:p>
        </p:txBody>
      </p:sp>
      <p:sp>
        <p:nvSpPr>
          <p:cNvPr id="7" name="矩形 6"/>
          <p:cNvSpPr/>
          <p:nvPr/>
        </p:nvSpPr>
        <p:spPr>
          <a:xfrm>
            <a:off x="227348" y="886627"/>
            <a:ext cx="11053228" cy="553998"/>
          </a:xfrm>
          <a:prstGeom prst="rect">
            <a:avLst/>
          </a:prstGeom>
        </p:spPr>
        <p:txBody>
          <a:bodyPr wrap="square">
            <a:spAutoFit/>
          </a:bodyPr>
          <a:lstStyle/>
          <a:p>
            <a:pPr eaLnBrk="1" hangingPunct="1">
              <a:lnSpc>
                <a:spcPct val="100000"/>
              </a:lnSpc>
              <a:spcBef>
                <a:spcPct val="50000"/>
              </a:spcBef>
              <a:buSzTx/>
              <a:buFontTx/>
              <a:buNone/>
            </a:pPr>
            <a:r>
              <a:rPr lang="zh-CN" altLang="en-US" sz="3000" b="1" dirty="0">
                <a:solidFill>
                  <a:srgbClr val="004098"/>
                </a:solidFill>
              </a:rPr>
              <a:t>引力波与</a:t>
            </a:r>
            <a:r>
              <a:rPr lang="en-US" altLang="zh-CN" sz="3000" b="1" dirty="0">
                <a:solidFill>
                  <a:srgbClr val="004098"/>
                </a:solidFill>
              </a:rPr>
              <a:t>LIGO</a:t>
            </a:r>
            <a:endParaRPr lang="zh-CN" altLang="en-US" sz="3000" b="1" dirty="0">
              <a:solidFill>
                <a:srgbClr val="004098"/>
              </a:solidFill>
              <a:latin typeface="+mn-ea"/>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510" y="1717923"/>
            <a:ext cx="2868121" cy="1609460"/>
          </a:xfrm>
          <a:prstGeom prst="rect">
            <a:avLst/>
          </a:prstGeom>
        </p:spPr>
      </p:pic>
      <p:sp>
        <p:nvSpPr>
          <p:cNvPr id="10" name="矩形 9"/>
          <p:cNvSpPr/>
          <p:nvPr/>
        </p:nvSpPr>
        <p:spPr>
          <a:xfrm>
            <a:off x="6645890" y="5934673"/>
            <a:ext cx="5555940" cy="646331"/>
          </a:xfrm>
          <a:prstGeom prst="rect">
            <a:avLst/>
          </a:prstGeom>
        </p:spPr>
        <p:txBody>
          <a:bodyPr wrap="square">
            <a:spAutoFit/>
          </a:bodyPr>
          <a:lstStyle/>
          <a:p>
            <a:r>
              <a:rPr lang="zh-CN" altLang="en-US" dirty="0">
                <a:solidFill>
                  <a:srgbClr val="004DB4"/>
                </a:solidFill>
                <a:latin typeface="宋体" panose="02010600030101010101" pitchFamily="2" charset="-122"/>
                <a:ea typeface="宋体" panose="02010600030101010101" pitchFamily="2" charset="-122"/>
              </a:rPr>
              <a:t>两个</a:t>
            </a:r>
            <a:r>
              <a:rPr lang="en-US" altLang="zh-CN" dirty="0">
                <a:solidFill>
                  <a:srgbClr val="004DB4"/>
                </a:solidFill>
                <a:latin typeface="宋体" panose="02010600030101010101" pitchFamily="2" charset="-122"/>
                <a:ea typeface="宋体" panose="02010600030101010101" pitchFamily="2" charset="-122"/>
              </a:rPr>
              <a:t>LIGO</a:t>
            </a:r>
            <a:r>
              <a:rPr lang="zh-CN" altLang="en-US" dirty="0">
                <a:solidFill>
                  <a:srgbClr val="004DB4"/>
                </a:solidFill>
                <a:latin typeface="宋体" panose="02010600030101010101" pitchFamily="2" charset="-122"/>
                <a:ea typeface="宋体" panose="02010600030101010101" pitchFamily="2" charset="-122"/>
              </a:rPr>
              <a:t>天文台</a:t>
            </a:r>
            <a:r>
              <a:rPr lang="en-US" altLang="zh-CN" dirty="0">
                <a:solidFill>
                  <a:srgbClr val="004DB4"/>
                </a:solidFill>
                <a:latin typeface="宋体" panose="02010600030101010101" pitchFamily="2" charset="-122"/>
                <a:ea typeface="宋体" panose="02010600030101010101" pitchFamily="2" charset="-122"/>
              </a:rPr>
              <a:t>2015</a:t>
            </a:r>
            <a:r>
              <a:rPr lang="zh-CN" altLang="en-US" dirty="0">
                <a:solidFill>
                  <a:srgbClr val="004DB4"/>
                </a:solidFill>
                <a:latin typeface="宋体" panose="02010600030101010101" pitchFamily="2" charset="-122"/>
                <a:ea typeface="宋体" panose="02010600030101010101" pitchFamily="2" charset="-122"/>
              </a:rPr>
              <a:t>年</a:t>
            </a:r>
            <a:r>
              <a:rPr lang="en-US" altLang="zh-CN" dirty="0">
                <a:solidFill>
                  <a:srgbClr val="004DB4"/>
                </a:solidFill>
                <a:latin typeface="宋体" panose="02010600030101010101" pitchFamily="2" charset="-122"/>
                <a:ea typeface="宋体" panose="02010600030101010101" pitchFamily="2" charset="-122"/>
              </a:rPr>
              <a:t>9</a:t>
            </a:r>
            <a:r>
              <a:rPr lang="zh-CN" altLang="en-US" dirty="0">
                <a:solidFill>
                  <a:srgbClr val="004DB4"/>
                </a:solidFill>
                <a:latin typeface="宋体" panose="02010600030101010101" pitchFamily="2" charset="-122"/>
                <a:ea typeface="宋体" panose="02010600030101010101" pitchFamily="2" charset="-122"/>
              </a:rPr>
              <a:t>月</a:t>
            </a:r>
            <a:r>
              <a:rPr lang="en-US" altLang="zh-CN" dirty="0">
                <a:solidFill>
                  <a:srgbClr val="004DB4"/>
                </a:solidFill>
                <a:latin typeface="宋体" panose="02010600030101010101" pitchFamily="2" charset="-122"/>
                <a:ea typeface="宋体" panose="02010600030101010101" pitchFamily="2" charset="-122"/>
              </a:rPr>
              <a:t>14</a:t>
            </a:r>
            <a:r>
              <a:rPr lang="zh-CN" altLang="en-US" dirty="0">
                <a:solidFill>
                  <a:srgbClr val="004DB4"/>
                </a:solidFill>
                <a:latin typeface="宋体" panose="02010600030101010101" pitchFamily="2" charset="-122"/>
                <a:ea typeface="宋体" panose="02010600030101010101" pitchFamily="2" charset="-122"/>
              </a:rPr>
              <a:t>日首次测量到的</a:t>
            </a:r>
            <a:r>
              <a:rPr lang="en-US" altLang="zh-CN" dirty="0">
                <a:solidFill>
                  <a:srgbClr val="004DB4"/>
                </a:solidFill>
                <a:latin typeface="宋体" panose="02010600030101010101" pitchFamily="2" charset="-122"/>
                <a:ea typeface="宋体" panose="02010600030101010101" pitchFamily="2" charset="-122"/>
              </a:rPr>
              <a:t>13</a:t>
            </a:r>
            <a:r>
              <a:rPr lang="zh-CN" altLang="en-US" dirty="0">
                <a:solidFill>
                  <a:srgbClr val="004DB4"/>
                </a:solidFill>
                <a:latin typeface="宋体" panose="02010600030101010101" pitchFamily="2" charset="-122"/>
                <a:ea typeface="宋体" panose="02010600030101010101" pitchFamily="2" charset="-122"/>
              </a:rPr>
              <a:t>亿年前的一个双黑洞碰撞合并事件发出的引力波</a:t>
            </a:r>
            <a:endParaRPr lang="zh-CN" altLang="en-US" dirty="0">
              <a:solidFill>
                <a:srgbClr val="004DB4"/>
              </a:solidFill>
            </a:endParaRP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3631" y="4282038"/>
            <a:ext cx="3114804" cy="1752078"/>
          </a:xfrm>
          <a:prstGeom prst="rect">
            <a:avLst/>
          </a:prstGeom>
        </p:spPr>
      </p:pic>
      <p:sp>
        <p:nvSpPr>
          <p:cNvPr id="12" name="文本框 11"/>
          <p:cNvSpPr txBox="1"/>
          <p:nvPr/>
        </p:nvSpPr>
        <p:spPr>
          <a:xfrm>
            <a:off x="748916" y="6141831"/>
            <a:ext cx="1536255" cy="380752"/>
          </a:xfrm>
          <a:prstGeom prst="rect">
            <a:avLst/>
          </a:prstGeom>
          <a:noFill/>
        </p:spPr>
        <p:txBody>
          <a:bodyPr wrap="square" rtlCol="0">
            <a:spAutoFit/>
          </a:bodyPr>
          <a:lstStyle/>
          <a:p>
            <a:r>
              <a:rPr lang="en-US" altLang="zh-CN" dirty="0">
                <a:solidFill>
                  <a:srgbClr val="004DB4"/>
                </a:solidFill>
              </a:rPr>
              <a:t>GW150914</a:t>
            </a:r>
            <a:endParaRPr lang="zh-CN" altLang="en-US" dirty="0">
              <a:solidFill>
                <a:srgbClr val="004DB4"/>
              </a:solidFill>
            </a:endParaRPr>
          </a:p>
        </p:txBody>
      </p:sp>
      <p:sp>
        <p:nvSpPr>
          <p:cNvPr id="13" name="文本框 12"/>
          <p:cNvSpPr txBox="1"/>
          <p:nvPr/>
        </p:nvSpPr>
        <p:spPr>
          <a:xfrm>
            <a:off x="10916337" y="2021060"/>
            <a:ext cx="1235460" cy="369332"/>
          </a:xfrm>
          <a:prstGeom prst="rect">
            <a:avLst/>
          </a:prstGeom>
          <a:noFill/>
        </p:spPr>
        <p:txBody>
          <a:bodyPr wrap="square" rtlCol="0">
            <a:spAutoFit/>
          </a:bodyPr>
          <a:lstStyle/>
          <a:p>
            <a:r>
              <a:rPr lang="en-US" altLang="zh-CN" dirty="0"/>
              <a:t>10</a:t>
            </a:r>
            <a:r>
              <a:rPr lang="en-US" altLang="zh-CN" baseline="30000" dirty="0"/>
              <a:t>-21</a:t>
            </a:r>
            <a:r>
              <a:rPr lang="zh-CN" altLang="en-US" dirty="0"/>
              <a:t>应变</a:t>
            </a:r>
          </a:p>
        </p:txBody>
      </p:sp>
      <p:sp>
        <p:nvSpPr>
          <p:cNvPr id="14" name="右大括号 13"/>
          <p:cNvSpPr/>
          <p:nvPr/>
        </p:nvSpPr>
        <p:spPr>
          <a:xfrm>
            <a:off x="10812524" y="1699923"/>
            <a:ext cx="144016" cy="104500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p:cNvSpPr txBox="1"/>
          <p:nvPr/>
        </p:nvSpPr>
        <p:spPr>
          <a:xfrm>
            <a:off x="8580276" y="924700"/>
            <a:ext cx="3348372" cy="430887"/>
          </a:xfrm>
          <a:prstGeom prst="rect">
            <a:avLst/>
          </a:prstGeom>
          <a:noFill/>
        </p:spPr>
        <p:txBody>
          <a:bodyPr wrap="square" rtlCol="0">
            <a:spAutoFit/>
          </a:bodyPr>
          <a:lstStyle/>
          <a:p>
            <a:r>
              <a:rPr lang="zh-CN" altLang="en-US" sz="2200" dirty="0"/>
              <a:t>图片来自</a:t>
            </a:r>
            <a:r>
              <a:rPr lang="en-US" altLang="zh-CN" sz="2200" dirty="0"/>
              <a:t>www.ligo.org</a:t>
            </a:r>
            <a:endParaRPr lang="zh-CN" altLang="en-US" sz="2200" dirty="0"/>
          </a:p>
        </p:txBody>
      </p:sp>
    </p:spTree>
    <p:extLst>
      <p:ext uri="{BB962C8B-B14F-4D97-AF65-F5344CB8AC3E}">
        <p14:creationId xmlns:p14="http://schemas.microsoft.com/office/powerpoint/2010/main" val="45351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514558" y="1751245"/>
            <a:ext cx="11162884" cy="1353719"/>
          </a:xfrm>
        </p:spPr>
        <p:txBody>
          <a:bodyPr>
            <a:normAutofit lnSpcReduction="10000"/>
          </a:bodyPr>
          <a:lstStyle/>
          <a:p>
            <a:pPr lvl="0">
              <a:buFont typeface="Wingdings" panose="05000000000000000000" pitchFamily="2" charset="2"/>
              <a:buChar char="n"/>
            </a:pPr>
            <a:r>
              <a:rPr lang="zh-CN" altLang="zh-CN" sz="2400" b="1" dirty="0">
                <a:solidFill>
                  <a:srgbClr val="004098"/>
                </a:solidFill>
              </a:rPr>
              <a:t>回程误差</a:t>
            </a:r>
            <a:r>
              <a:rPr lang="zh-CN" altLang="en-US" sz="2400" b="1" dirty="0">
                <a:solidFill>
                  <a:srgbClr val="004098"/>
                </a:solidFill>
              </a:rPr>
              <a:t>（滞差、滞后量、滞环）</a:t>
            </a:r>
            <a:endParaRPr lang="zh-CN" altLang="zh-CN" sz="2400" dirty="0">
              <a:solidFill>
                <a:srgbClr val="004098"/>
              </a:solidFill>
            </a:endParaRPr>
          </a:p>
          <a:p>
            <a:pPr marL="0" lvl="0" indent="0">
              <a:buNone/>
            </a:pPr>
            <a:r>
              <a:rPr lang="zh-CN" altLang="zh-CN" dirty="0">
                <a:solidFill>
                  <a:srgbClr val="004098"/>
                </a:solidFill>
              </a:rPr>
              <a:t>表征测量系统在全量程范围内，输入递增变化（由小变大）中的标定曲线和递减变化（由大变小）中的标定曲线二者静态特征不一致的程度。 </a:t>
            </a:r>
          </a:p>
          <a:p>
            <a:pPr marL="0" indent="0">
              <a:buNone/>
            </a:pPr>
            <a:endParaRPr lang="zh-CN" altLang="en-US" dirty="0"/>
          </a:p>
        </p:txBody>
      </p:sp>
      <p:sp>
        <p:nvSpPr>
          <p:cNvPr id="2" name="标题 1"/>
          <p:cNvSpPr>
            <a:spLocks noGrp="1"/>
          </p:cNvSpPr>
          <p:nvPr>
            <p:ph type="title"/>
          </p:nvPr>
        </p:nvSpPr>
        <p:spPr/>
        <p:txBody>
          <a:bodyPr>
            <a:normAutofit/>
          </a:bodyPr>
          <a:lstStyle/>
          <a:p>
            <a:r>
              <a:rPr lang="zh-CN" altLang="en-US" dirty="0"/>
              <a:t>静态特性的基本特征参数 </a:t>
            </a:r>
          </a:p>
        </p:txBody>
      </p:sp>
      <p:sp>
        <p:nvSpPr>
          <p:cNvPr id="41987" name="Rectangle 5"/>
          <p:cNvSpPr>
            <a:spLocks noChangeArrowheads="1"/>
          </p:cNvSpPr>
          <p:nvPr/>
        </p:nvSpPr>
        <p:spPr bwMode="auto">
          <a:xfrm>
            <a:off x="6003635" y="20965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graphicFrame>
        <p:nvGraphicFramePr>
          <p:cNvPr id="41988" name="Object 4"/>
          <p:cNvGraphicFramePr>
            <a:graphicFrameLocks noChangeAspect="1"/>
          </p:cNvGraphicFramePr>
          <p:nvPr>
            <p:extLst>
              <p:ext uri="{D42A27DB-BD31-4B8C-83A1-F6EECF244321}">
                <p14:modId xmlns:p14="http://schemas.microsoft.com/office/powerpoint/2010/main" val="2878400485"/>
              </p:ext>
            </p:extLst>
          </p:nvPr>
        </p:nvGraphicFramePr>
        <p:xfrm>
          <a:off x="1876157" y="3176586"/>
          <a:ext cx="3530600" cy="3444875"/>
        </p:xfrm>
        <a:graphic>
          <a:graphicData uri="http://schemas.openxmlformats.org/presentationml/2006/ole">
            <mc:AlternateContent xmlns:mc="http://schemas.openxmlformats.org/markup-compatibility/2006">
              <mc:Choice xmlns:v="urn:schemas-microsoft-com:vml" Requires="v">
                <p:oleObj name="Visio" r:id="rId3" imgW="2350008" imgH="2294890" progId="Visio.Drawing.11">
                  <p:embed/>
                </p:oleObj>
              </mc:Choice>
              <mc:Fallback>
                <p:oleObj name="Visio" r:id="rId3" imgW="2350008" imgH="229489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57" y="3176586"/>
                        <a:ext cx="35306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9" name="Rectangle 7"/>
          <p:cNvSpPr>
            <a:spLocks noChangeArrowheads="1"/>
          </p:cNvSpPr>
          <p:nvPr/>
        </p:nvSpPr>
        <p:spPr bwMode="auto">
          <a:xfrm>
            <a:off x="6456040" y="4698969"/>
            <a:ext cx="1382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SzTx/>
              <a:buFontTx/>
              <a:buNone/>
            </a:pPr>
            <a:r>
              <a:rPr kumimoji="1" lang="zh-CN" altLang="en-US" sz="2000" dirty="0">
                <a:solidFill>
                  <a:srgbClr val="000000"/>
                </a:solidFill>
                <a:latin typeface="+mn-ea"/>
                <a:ea typeface="+mn-ea"/>
                <a:cs typeface="Times New Roman" panose="02020603050405020304" pitchFamily="18" charset="0"/>
              </a:rPr>
              <a:t>回程误差</a:t>
            </a:r>
            <a:r>
              <a:rPr kumimoji="1" lang="en-US" altLang="zh-CN" sz="2000" dirty="0">
                <a:solidFill>
                  <a:srgbClr val="000000"/>
                </a:solidFill>
                <a:latin typeface="+mn-ea"/>
                <a:ea typeface="+mn-ea"/>
                <a:cs typeface="Times New Roman" panose="02020603050405020304" pitchFamily="18" charset="0"/>
              </a:rPr>
              <a:t>=</a:t>
            </a:r>
            <a:endParaRPr kumimoji="1" lang="en-US" altLang="zh-CN" sz="2000" dirty="0">
              <a:solidFill>
                <a:schemeClr val="tx1"/>
              </a:solidFill>
              <a:latin typeface="+mn-ea"/>
              <a:ea typeface="+mn-ea"/>
              <a:cs typeface="Times New Roman" panose="02020603050405020304" pitchFamily="18" charset="0"/>
            </a:endParaRPr>
          </a:p>
        </p:txBody>
      </p:sp>
      <p:graphicFrame>
        <p:nvGraphicFramePr>
          <p:cNvPr id="41990" name="Object 6"/>
          <p:cNvGraphicFramePr>
            <a:graphicFrameLocks noChangeAspect="1"/>
          </p:cNvGraphicFramePr>
          <p:nvPr>
            <p:extLst>
              <p:ext uri="{D42A27DB-BD31-4B8C-83A1-F6EECF244321}">
                <p14:modId xmlns:p14="http://schemas.microsoft.com/office/powerpoint/2010/main" val="1374810924"/>
              </p:ext>
            </p:extLst>
          </p:nvPr>
        </p:nvGraphicFramePr>
        <p:xfrm>
          <a:off x="7845037" y="4603749"/>
          <a:ext cx="1166813" cy="590550"/>
        </p:xfrm>
        <a:graphic>
          <a:graphicData uri="http://schemas.openxmlformats.org/presentationml/2006/ole">
            <mc:AlternateContent xmlns:mc="http://schemas.openxmlformats.org/markup-compatibility/2006">
              <mc:Choice xmlns:v="urn:schemas-microsoft-com:vml" Requires="v">
                <p:oleObj r:id="rId5" imgW="774364" imgH="393529" progId="Equation.DSMT4">
                  <p:embed/>
                </p:oleObj>
              </mc:Choice>
              <mc:Fallback>
                <p:oleObj r:id="rId5" imgW="774364" imgH="39352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5037" y="4603749"/>
                        <a:ext cx="11668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cxnSp>
        <p:nvCxnSpPr>
          <p:cNvPr id="4" name="直接箭头连接符 3"/>
          <p:cNvCxnSpPr/>
          <p:nvPr/>
        </p:nvCxnSpPr>
        <p:spPr>
          <a:xfrm flipV="1">
            <a:off x="3251684" y="5697252"/>
            <a:ext cx="216024"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043772" y="4329100"/>
            <a:ext cx="252028"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197350" y="179388"/>
            <a:ext cx="4337050" cy="627062"/>
          </a:xfrm>
          <a:prstGeom prst="rect">
            <a:avLst/>
          </a:prstGeom>
          <a:noFill/>
          <a:ln>
            <a:miter lim="800000"/>
            <a:headEnd/>
            <a:tailEnd/>
          </a:ln>
        </p:spPr>
        <p:txBody>
          <a:bodyPr/>
          <a:lstStyle/>
          <a:p>
            <a:pPr algn="ctr">
              <a:defRPr/>
            </a:pPr>
            <a:endParaRPr lang="zh-CN" altLang="en-US" sz="2800" b="1" kern="0" dirty="0">
              <a:solidFill>
                <a:schemeClr val="tx1"/>
              </a:solidFill>
              <a:latin typeface="+mj-lt"/>
              <a:ea typeface="+mj-ea"/>
              <a:cs typeface="+mj-cs"/>
            </a:endParaRPr>
          </a:p>
        </p:txBody>
      </p:sp>
      <p:sp>
        <p:nvSpPr>
          <p:cNvPr id="4" name="标题 1"/>
          <p:cNvSpPr>
            <a:spLocks noGrp="1"/>
          </p:cNvSpPr>
          <p:nvPr>
            <p:ph type="title"/>
          </p:nvPr>
        </p:nvSpPr>
        <p:spPr>
          <a:xfrm>
            <a:off x="442874" y="974551"/>
            <a:ext cx="11421927" cy="576000"/>
          </a:xfrm>
        </p:spPr>
        <p:txBody>
          <a:bodyPr>
            <a:normAutofit/>
          </a:bodyPr>
          <a:lstStyle/>
          <a:p>
            <a:r>
              <a:rPr lang="zh-CN" altLang="en-US" dirty="0"/>
              <a:t>静态特性的基本特征参数 </a:t>
            </a:r>
          </a:p>
        </p:txBody>
      </p:sp>
      <p:sp>
        <p:nvSpPr>
          <p:cNvPr id="5" name="矩形 4"/>
          <p:cNvSpPr/>
          <p:nvPr/>
        </p:nvSpPr>
        <p:spPr>
          <a:xfrm>
            <a:off x="396452" y="1937696"/>
            <a:ext cx="5400600" cy="2308324"/>
          </a:xfrm>
          <a:prstGeom prst="rect">
            <a:avLst/>
          </a:prstGeom>
        </p:spPr>
        <p:txBody>
          <a:bodyPr wrap="square">
            <a:spAutoFit/>
          </a:bodyPr>
          <a:lstStyle/>
          <a:p>
            <a:pPr marL="342900" lvl="0" indent="-342900">
              <a:lnSpc>
                <a:spcPct val="150000"/>
              </a:lnSpc>
              <a:buFont typeface="Wingdings" panose="05000000000000000000" pitchFamily="2" charset="2"/>
              <a:buChar char="n"/>
            </a:pPr>
            <a:r>
              <a:rPr lang="zh-CN" altLang="en-US" sz="2400" b="1" dirty="0">
                <a:solidFill>
                  <a:srgbClr val="004098"/>
                </a:solidFill>
                <a:latin typeface="宋体" panose="02010600030101010101" pitchFamily="2" charset="-122"/>
                <a:ea typeface="宋体" panose="02010600030101010101" pitchFamily="2" charset="-122"/>
              </a:rPr>
              <a:t>量程</a:t>
            </a:r>
            <a:endParaRPr lang="en-US" altLang="zh-CN" sz="2400" b="1" dirty="0">
              <a:solidFill>
                <a:srgbClr val="004098"/>
              </a:solidFill>
              <a:latin typeface="宋体" panose="02010600030101010101" pitchFamily="2" charset="-122"/>
              <a:ea typeface="宋体" panose="02010600030101010101" pitchFamily="2" charset="-122"/>
            </a:endParaRPr>
          </a:p>
          <a:p>
            <a:pPr lvl="0">
              <a:lnSpc>
                <a:spcPct val="150000"/>
              </a:lnSpc>
            </a:pPr>
            <a:r>
              <a:rPr lang="zh-CN" altLang="zh-CN" dirty="0">
                <a:solidFill>
                  <a:srgbClr val="004098"/>
                </a:solidFill>
                <a:latin typeface="宋体" panose="02010600030101010101" pitchFamily="2" charset="-122"/>
                <a:ea typeface="宋体" panose="02010600030101010101" pitchFamily="2" charset="-122"/>
              </a:rPr>
              <a:t>测量系统</a:t>
            </a:r>
            <a:r>
              <a:rPr lang="zh-CN" altLang="en-US" dirty="0">
                <a:solidFill>
                  <a:srgbClr val="004098"/>
                </a:solidFill>
                <a:latin typeface="宋体" panose="02010600030101010101" pitchFamily="2" charset="-122"/>
                <a:ea typeface="宋体" panose="02010600030101010101" pitchFamily="2" charset="-122"/>
              </a:rPr>
              <a:t>标称范围的上下限之差的模（绝对值）</a:t>
            </a: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r>
              <a:rPr lang="zh-CN" altLang="en-US" dirty="0">
                <a:solidFill>
                  <a:srgbClr val="004098"/>
                </a:solidFill>
                <a:latin typeface="宋体" panose="02010600030101010101" pitchFamily="2" charset="-122"/>
                <a:ea typeface="宋体" panose="02010600030101010101" pitchFamily="2" charset="-122"/>
              </a:rPr>
              <a:t>例如：</a:t>
            </a: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r>
              <a:rPr lang="zh-CN" altLang="en-US" dirty="0">
                <a:solidFill>
                  <a:srgbClr val="004098"/>
                </a:solidFill>
                <a:latin typeface="宋体" panose="02010600030101010101" pitchFamily="2" charset="-122"/>
                <a:ea typeface="宋体" panose="02010600030101010101" pitchFamily="2" charset="-122"/>
              </a:rPr>
              <a:t>温度计的下限 </a:t>
            </a:r>
            <a:r>
              <a:rPr lang="en-US" altLang="zh-CN" dirty="0">
                <a:solidFill>
                  <a:srgbClr val="004098"/>
                </a:solidFill>
                <a:latin typeface="宋体" panose="02010600030101010101" pitchFamily="2" charset="-122"/>
                <a:ea typeface="宋体" panose="02010600030101010101" pitchFamily="2" charset="-122"/>
              </a:rPr>
              <a:t>-30°</a:t>
            </a:r>
            <a:r>
              <a:rPr lang="zh-CN" altLang="en-US" dirty="0">
                <a:solidFill>
                  <a:srgbClr val="004098"/>
                </a:solidFill>
                <a:latin typeface="宋体" panose="02010600030101010101" pitchFamily="2" charset="-122"/>
                <a:ea typeface="宋体" panose="02010600030101010101" pitchFamily="2" charset="-122"/>
              </a:rPr>
              <a:t>，上限</a:t>
            </a:r>
            <a:r>
              <a:rPr lang="en-US" altLang="zh-CN" dirty="0">
                <a:solidFill>
                  <a:srgbClr val="004098"/>
                </a:solidFill>
                <a:latin typeface="宋体" panose="02010600030101010101" pitchFamily="2" charset="-122"/>
                <a:ea typeface="宋体" panose="02010600030101010101" pitchFamily="2" charset="-122"/>
              </a:rPr>
              <a:t>50°</a:t>
            </a:r>
            <a:r>
              <a:rPr lang="zh-CN" altLang="en-US" dirty="0">
                <a:solidFill>
                  <a:srgbClr val="004098"/>
                </a:solidFill>
                <a:latin typeface="宋体" panose="02010600030101010101" pitchFamily="2" charset="-122"/>
                <a:ea typeface="宋体" panose="02010600030101010101" pitchFamily="2" charset="-122"/>
              </a:rPr>
              <a:t>，则其量程为：</a:t>
            </a: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r>
              <a:rPr lang="en-US" altLang="zh-CN" dirty="0">
                <a:latin typeface="宋体" panose="02010600030101010101" pitchFamily="2" charset="-122"/>
                <a:ea typeface="宋体" panose="02010600030101010101" pitchFamily="2" charset="-122"/>
              </a:rPr>
              <a:t>          50 -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=80°</a:t>
            </a:r>
            <a:endParaRPr lang="zh-CN" altLang="en-US" dirty="0">
              <a:latin typeface="宋体" panose="02010600030101010101" pitchFamily="2" charset="-122"/>
              <a:ea typeface="宋体" panose="02010600030101010101" pitchFamily="2" charset="-122"/>
            </a:endParaRPr>
          </a:p>
        </p:txBody>
      </p:sp>
      <p:sp>
        <p:nvSpPr>
          <p:cNvPr id="6" name="矩形 5"/>
          <p:cNvSpPr/>
          <p:nvPr/>
        </p:nvSpPr>
        <p:spPr>
          <a:xfrm>
            <a:off x="6153838" y="1920044"/>
            <a:ext cx="5701019" cy="3139321"/>
          </a:xfrm>
          <a:prstGeom prst="rect">
            <a:avLst/>
          </a:prstGeom>
        </p:spPr>
        <p:txBody>
          <a:bodyPr wrap="square">
            <a:spAutoFit/>
          </a:bodyPr>
          <a:lstStyle/>
          <a:p>
            <a:pPr marL="342900" lvl="0" indent="-342900">
              <a:lnSpc>
                <a:spcPct val="150000"/>
              </a:lnSpc>
              <a:buFont typeface="Wingdings" panose="05000000000000000000" pitchFamily="2" charset="2"/>
              <a:buChar char="n"/>
            </a:pPr>
            <a:r>
              <a:rPr lang="zh-CN" altLang="en-US" sz="2400" b="1" dirty="0">
                <a:solidFill>
                  <a:srgbClr val="004098"/>
                </a:solidFill>
                <a:latin typeface="+mn-lt"/>
                <a:ea typeface="宋体" panose="02010600030101010101" pitchFamily="2" charset="-122"/>
              </a:rPr>
              <a:t>动态范围</a:t>
            </a:r>
            <a:endParaRPr lang="en-US" altLang="zh-CN" sz="2400" b="1" dirty="0">
              <a:solidFill>
                <a:srgbClr val="004098"/>
              </a:solidFill>
              <a:latin typeface="+mn-lt"/>
              <a:ea typeface="宋体" panose="02010600030101010101" pitchFamily="2" charset="-122"/>
            </a:endParaRPr>
          </a:p>
          <a:p>
            <a:pPr lvl="0">
              <a:lnSpc>
                <a:spcPct val="150000"/>
              </a:lnSpc>
            </a:pPr>
            <a:r>
              <a:rPr lang="zh-CN" altLang="en-US" dirty="0">
                <a:solidFill>
                  <a:srgbClr val="004098"/>
                </a:solidFill>
                <a:latin typeface="+mn-lt"/>
                <a:ea typeface="宋体" panose="02010600030101010101" pitchFamily="2" charset="-122"/>
              </a:rPr>
              <a:t>是指测量系统所能测量的</a:t>
            </a:r>
            <a:r>
              <a:rPr lang="zh-CN" altLang="en-US" dirty="0">
                <a:solidFill>
                  <a:srgbClr val="FF0000"/>
                </a:solidFill>
                <a:latin typeface="+mn-lt"/>
                <a:ea typeface="宋体" panose="02010600030101010101" pitchFamily="2" charset="-122"/>
              </a:rPr>
              <a:t>最强输入与最弱输入之比</a:t>
            </a:r>
            <a:r>
              <a:rPr lang="zh-CN" altLang="en-US" dirty="0">
                <a:solidFill>
                  <a:srgbClr val="004098"/>
                </a:solidFill>
                <a:latin typeface="+mn-lt"/>
                <a:ea typeface="宋体" panose="02010600030101010101" pitchFamily="2" charset="-122"/>
              </a:rPr>
              <a:t>，常常用分贝数来表示。</a:t>
            </a:r>
            <a:endParaRPr lang="en-US" altLang="zh-CN" dirty="0">
              <a:solidFill>
                <a:srgbClr val="004098"/>
              </a:solidFill>
              <a:latin typeface="+mn-lt"/>
              <a:ea typeface="宋体" panose="02010600030101010101" pitchFamily="2" charset="-122"/>
            </a:endParaRPr>
          </a:p>
          <a:p>
            <a:pPr lvl="0">
              <a:lnSpc>
                <a:spcPct val="150000"/>
              </a:lnSpc>
            </a:pPr>
            <a:r>
              <a:rPr lang="zh-CN" altLang="en-US" dirty="0">
                <a:solidFill>
                  <a:srgbClr val="004098"/>
                </a:solidFill>
                <a:latin typeface="+mn-lt"/>
                <a:ea typeface="宋体" panose="02010600030101010101" pitchFamily="2" charset="-122"/>
              </a:rPr>
              <a:t>例如：</a:t>
            </a:r>
            <a:endParaRPr lang="en-US" altLang="zh-CN" dirty="0">
              <a:solidFill>
                <a:srgbClr val="004098"/>
              </a:solidFill>
              <a:latin typeface="+mn-lt"/>
              <a:ea typeface="宋体" panose="02010600030101010101" pitchFamily="2" charset="-122"/>
            </a:endParaRPr>
          </a:p>
          <a:p>
            <a:pPr lvl="0">
              <a:lnSpc>
                <a:spcPct val="150000"/>
              </a:lnSpc>
            </a:pPr>
            <a:r>
              <a:rPr lang="zh-CN" altLang="en-US" dirty="0">
                <a:solidFill>
                  <a:srgbClr val="004098"/>
                </a:solidFill>
                <a:latin typeface="宋体" panose="02010600030101010101" pitchFamily="2" charset="-122"/>
                <a:ea typeface="宋体" panose="02010600030101010101" pitchFamily="2" charset="-122"/>
              </a:rPr>
              <a:t>某频谱分析仪最弱输入信号</a:t>
            </a:r>
            <a:r>
              <a:rPr lang="en-US" altLang="zh-CN" dirty="0">
                <a:solidFill>
                  <a:srgbClr val="004098"/>
                </a:solidFill>
                <a:latin typeface="宋体" panose="02010600030101010101" pitchFamily="2" charset="-122"/>
                <a:ea typeface="宋体" panose="02010600030101010101" pitchFamily="2" charset="-122"/>
              </a:rPr>
              <a:t>1mV</a:t>
            </a:r>
            <a:r>
              <a:rPr lang="zh-CN" altLang="en-US" dirty="0">
                <a:solidFill>
                  <a:srgbClr val="004098"/>
                </a:solidFill>
                <a:latin typeface="宋体" panose="02010600030101010101" pitchFamily="2" charset="-122"/>
                <a:ea typeface="宋体" panose="02010600030101010101" pitchFamily="2" charset="-122"/>
              </a:rPr>
              <a:t>，最强输入信号</a:t>
            </a:r>
            <a:r>
              <a:rPr lang="en-US" altLang="zh-CN" dirty="0">
                <a:solidFill>
                  <a:srgbClr val="004098"/>
                </a:solidFill>
                <a:latin typeface="宋体" panose="02010600030101010101" pitchFamily="2" charset="-122"/>
                <a:ea typeface="宋体" panose="02010600030101010101" pitchFamily="2" charset="-122"/>
              </a:rPr>
              <a:t>10V</a:t>
            </a:r>
            <a:r>
              <a:rPr lang="zh-CN" altLang="en-US" dirty="0">
                <a:solidFill>
                  <a:srgbClr val="004098"/>
                </a:solidFill>
                <a:latin typeface="宋体" panose="02010600030101010101" pitchFamily="2" charset="-122"/>
                <a:ea typeface="宋体" panose="02010600030101010101" pitchFamily="2" charset="-122"/>
              </a:rPr>
              <a:t>，则其动态范围就是：</a:t>
            </a:r>
            <a:endParaRPr lang="en-US" altLang="zh-CN" dirty="0">
              <a:solidFill>
                <a:srgbClr val="004098"/>
              </a:solidFill>
              <a:latin typeface="宋体" panose="02010600030101010101" pitchFamily="2" charset="-122"/>
              <a:ea typeface="宋体" panose="02010600030101010101" pitchFamily="2" charset="-122"/>
            </a:endParaRPr>
          </a:p>
          <a:p>
            <a:pPr lvl="0">
              <a:lnSpc>
                <a:spcPct val="150000"/>
              </a:lnSpc>
            </a:pPr>
            <a:r>
              <a:rPr lang="en-US" altLang="zh-CN" dirty="0">
                <a:solidFill>
                  <a:srgbClr val="004098"/>
                </a:solidFill>
                <a:latin typeface="宋体" panose="02010600030101010101" pitchFamily="2" charset="-122"/>
                <a:ea typeface="宋体" panose="02010600030101010101" pitchFamily="2" charset="-122"/>
              </a:rPr>
              <a:t>           20lg(10/0.001)=80dB</a:t>
            </a:r>
            <a:endParaRPr lang="zh-CN" altLang="zh-CN" dirty="0">
              <a:solidFill>
                <a:srgbClr val="004098"/>
              </a:solidFill>
              <a:latin typeface="宋体" panose="02010600030101010101" pitchFamily="2" charset="-122"/>
              <a:ea typeface="宋体" panose="02010600030101010101" pitchFamily="2" charset="-122"/>
            </a:endParaRPr>
          </a:p>
        </p:txBody>
      </p:sp>
      <p:cxnSp>
        <p:nvCxnSpPr>
          <p:cNvPr id="7" name="直接连接符 6"/>
          <p:cNvCxnSpPr/>
          <p:nvPr/>
        </p:nvCxnSpPr>
        <p:spPr>
          <a:xfrm>
            <a:off x="5915980" y="1551600"/>
            <a:ext cx="0" cy="5269464"/>
          </a:xfrm>
          <a:prstGeom prst="line">
            <a:avLst/>
          </a:prstGeom>
          <a:ln w="9525"/>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8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03712" y="1736812"/>
            <a:ext cx="5460930" cy="2855808"/>
            <a:chOff x="3539716" y="2348880"/>
            <a:chExt cx="5460930" cy="2855808"/>
          </a:xfrm>
        </p:grpSpPr>
        <p:grpSp>
          <p:nvGrpSpPr>
            <p:cNvPr id="5" name="组合 4"/>
            <p:cNvGrpSpPr/>
            <p:nvPr/>
          </p:nvGrpSpPr>
          <p:grpSpPr>
            <a:xfrm>
              <a:off x="3539716" y="2348880"/>
              <a:ext cx="5460930" cy="472042"/>
              <a:chOff x="1841535" y="1274734"/>
              <a:chExt cx="5460930" cy="472042"/>
            </a:xfrm>
          </p:grpSpPr>
          <p:grpSp>
            <p:nvGrpSpPr>
              <p:cNvPr id="6" name="组合 5"/>
              <p:cNvGrpSpPr/>
              <p:nvPr/>
            </p:nvGrpSpPr>
            <p:grpSpPr>
              <a:xfrm>
                <a:off x="1841535" y="1303550"/>
                <a:ext cx="843427" cy="443226"/>
                <a:chOff x="666810" y="2586037"/>
                <a:chExt cx="468000" cy="245937"/>
              </a:xfrm>
            </p:grpSpPr>
            <p:sp>
              <p:nvSpPr>
                <p:cNvPr id="9"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0" name="文本框 9"/>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9"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测量及测量方法</a:t>
                </a:r>
              </a:p>
            </p:txBody>
          </p:sp>
        </p:grpSp>
        <p:grpSp>
          <p:nvGrpSpPr>
            <p:cNvPr id="11" name="组合 10"/>
            <p:cNvGrpSpPr/>
            <p:nvPr/>
          </p:nvGrpSpPr>
          <p:grpSpPr>
            <a:xfrm>
              <a:off x="3539716" y="2945642"/>
              <a:ext cx="5460930" cy="472042"/>
              <a:chOff x="1841535" y="2194707"/>
              <a:chExt cx="5460930" cy="472042"/>
            </a:xfrm>
          </p:grpSpPr>
          <p:grpSp>
            <p:nvGrpSpPr>
              <p:cNvPr id="12" name="组合 11"/>
              <p:cNvGrpSpPr/>
              <p:nvPr/>
            </p:nvGrpSpPr>
            <p:grpSpPr>
              <a:xfrm>
                <a:off x="1841535" y="2223523"/>
                <a:ext cx="843427" cy="443226"/>
                <a:chOff x="666810" y="2586037"/>
                <a:chExt cx="468000" cy="245937"/>
              </a:xfrm>
            </p:grpSpPr>
            <p:sp>
              <p:nvSpPr>
                <p:cNvPr id="15"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16" name="文本框 15"/>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直接连接符 12"/>
              <p:cNvCxnSpPr>
                <a:stCxn id="15"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15073" y="2194707"/>
                <a:ext cx="4387392" cy="461665"/>
              </a:xfrm>
              <a:prstGeom prst="rect">
                <a:avLst/>
              </a:prstGeom>
              <a:noFill/>
            </p:spPr>
            <p:txBody>
              <a:bodyPr wrap="square" rtlCol="0">
                <a:spAutoFit/>
              </a:bodyPr>
              <a:lstStyle/>
              <a:p>
                <a:pPr lvl="0"/>
                <a:r>
                  <a:rPr lang="zh-CN" altLang="en-US" sz="2400" dirty="0"/>
                  <a:t>现代电气测量系统的基本组成 </a:t>
                </a:r>
              </a:p>
            </p:txBody>
          </p:sp>
        </p:grpSp>
        <p:grpSp>
          <p:nvGrpSpPr>
            <p:cNvPr id="17" name="组合 16"/>
            <p:cNvGrpSpPr/>
            <p:nvPr/>
          </p:nvGrpSpPr>
          <p:grpSpPr>
            <a:xfrm>
              <a:off x="3539716" y="3542404"/>
              <a:ext cx="5460930" cy="472042"/>
              <a:chOff x="1841535" y="3114680"/>
              <a:chExt cx="5460930" cy="472042"/>
            </a:xfrm>
          </p:grpSpPr>
          <p:grpSp>
            <p:nvGrpSpPr>
              <p:cNvPr id="18" name="组合 17"/>
              <p:cNvGrpSpPr/>
              <p:nvPr/>
            </p:nvGrpSpPr>
            <p:grpSpPr>
              <a:xfrm>
                <a:off x="1841535" y="3143496"/>
                <a:ext cx="843427" cy="443226"/>
                <a:chOff x="666810" y="2586037"/>
                <a:chExt cx="468000" cy="245937"/>
              </a:xfrm>
            </p:grpSpPr>
            <p:sp>
              <p:nvSpPr>
                <p:cNvPr id="21"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2" name="文本框 21"/>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9" name="直接连接符 18"/>
              <p:cNvCxnSpPr>
                <a:stCxn id="21"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5073" y="3114680"/>
                <a:ext cx="4387392" cy="461665"/>
              </a:xfrm>
              <a:prstGeom prst="rect">
                <a:avLst/>
              </a:prstGeom>
              <a:noFill/>
            </p:spPr>
            <p:txBody>
              <a:bodyPr wrap="square" rtlCol="0">
                <a:spAutoFit/>
              </a:bodyPr>
              <a:lstStyle/>
              <a:p>
                <a:pPr lvl="0"/>
                <a:r>
                  <a:rPr lang="zh-CN" altLang="en-US" sz="2400" dirty="0"/>
                  <a:t>测量系统的静态特性</a:t>
                </a:r>
              </a:p>
            </p:txBody>
          </p:sp>
        </p:grpSp>
        <p:grpSp>
          <p:nvGrpSpPr>
            <p:cNvPr id="23" name="组合 22"/>
            <p:cNvGrpSpPr/>
            <p:nvPr/>
          </p:nvGrpSpPr>
          <p:grpSpPr>
            <a:xfrm>
              <a:off x="3539716" y="4135884"/>
              <a:ext cx="5460930" cy="472042"/>
              <a:chOff x="1841535" y="1274734"/>
              <a:chExt cx="5460930" cy="472042"/>
            </a:xfrm>
          </p:grpSpPr>
          <p:grpSp>
            <p:nvGrpSpPr>
              <p:cNvPr id="24" name="组合 23"/>
              <p:cNvGrpSpPr/>
              <p:nvPr/>
            </p:nvGrpSpPr>
            <p:grpSpPr>
              <a:xfrm>
                <a:off x="1841535" y="1303550"/>
                <a:ext cx="843427" cy="443226"/>
                <a:chOff x="666810" y="2586037"/>
                <a:chExt cx="468000" cy="245937"/>
              </a:xfrm>
            </p:grpSpPr>
            <p:sp>
              <p:nvSpPr>
                <p:cNvPr id="27"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28" name="文本框 27"/>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连接符 24"/>
              <p:cNvCxnSpPr>
                <a:stCxn id="27"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1274734"/>
                <a:ext cx="4387392" cy="461665"/>
              </a:xfrm>
              <a:prstGeom prst="rect">
                <a:avLst/>
              </a:prstGeom>
              <a:noFill/>
            </p:spPr>
            <p:txBody>
              <a:bodyPr wrap="square" rtlCol="0">
                <a:spAutoFit/>
              </a:bodyPr>
              <a:lstStyle/>
              <a:p>
                <a:pPr lvl="0" eaLnBrk="1" hangingPunct="1">
                  <a:defRPr/>
                </a:pPr>
                <a:r>
                  <a:rPr kumimoji="1" lang="zh-CN" altLang="en-US" sz="2400" dirty="0">
                    <a:solidFill>
                      <a:srgbClr val="004098"/>
                    </a:solidFill>
                    <a:latin typeface="Tahoma" pitchFamily="34" charset="0"/>
                  </a:rPr>
                  <a:t>测量系统的动态特性</a:t>
                </a:r>
              </a:p>
            </p:txBody>
          </p:sp>
        </p:grpSp>
        <p:grpSp>
          <p:nvGrpSpPr>
            <p:cNvPr id="29" name="组合 28"/>
            <p:cNvGrpSpPr/>
            <p:nvPr/>
          </p:nvGrpSpPr>
          <p:grpSpPr>
            <a:xfrm>
              <a:off x="3539716" y="4732646"/>
              <a:ext cx="5460930" cy="472042"/>
              <a:chOff x="1841535" y="2194707"/>
              <a:chExt cx="5460930" cy="472042"/>
            </a:xfrm>
          </p:grpSpPr>
          <p:grpSp>
            <p:nvGrpSpPr>
              <p:cNvPr id="30" name="组合 29"/>
              <p:cNvGrpSpPr/>
              <p:nvPr/>
            </p:nvGrpSpPr>
            <p:grpSpPr>
              <a:xfrm>
                <a:off x="1841535" y="2223523"/>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133984"/>
                    </a:solidFill>
                    <a:effectLst/>
                    <a:uLnTx/>
                    <a:uFillTx/>
                    <a:latin typeface="Arial" panose="020B0604020202020204" pitchFamily="34" charset="0"/>
                    <a:ea typeface="黑体" panose="02010609060101010101" pitchFamily="49" charset="-122"/>
                    <a:cs typeface="+mn-cs"/>
                  </a:endParaRPr>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b="1" dirty="0">
                      <a:solidFill>
                        <a:srgbClr val="FFFFFF"/>
                      </a:solidFill>
                      <a:latin typeface="微软雅黑" panose="020B0503020204020204" pitchFamily="34" charset="-122"/>
                      <a:ea typeface="微软雅黑" panose="020B0503020204020204" pitchFamily="34" charset="-122"/>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31" name="直接连接符 30"/>
              <p:cNvCxnSpPr>
                <a:stCxn id="3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915073" y="2194707"/>
                <a:ext cx="4387392" cy="461665"/>
              </a:xfrm>
              <a:prstGeom prst="rect">
                <a:avLst/>
              </a:prstGeom>
              <a:noFill/>
            </p:spPr>
            <p:txBody>
              <a:bodyPr wrap="square" rtlCol="0">
                <a:spAutoFit/>
              </a:bodyPr>
              <a:lstStyle/>
              <a:p>
                <a:pPr lvl="0"/>
                <a:r>
                  <a:rPr lang="zh-CN" altLang="en-US" sz="2400" dirty="0"/>
                  <a:t>电气测量系统的主要技术指标</a:t>
                </a:r>
              </a:p>
            </p:txBody>
          </p:sp>
        </p:grpSp>
      </p:grpSp>
    </p:spTree>
    <p:extLst>
      <p:ext uri="{BB962C8B-B14F-4D97-AF65-F5344CB8AC3E}">
        <p14:creationId xmlns:p14="http://schemas.microsoft.com/office/powerpoint/2010/main" val="3556494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563192" y="1808820"/>
            <a:ext cx="9867008" cy="2287389"/>
          </a:xfrm>
        </p:spPr>
        <p:txBody>
          <a:bodyPr/>
          <a:lstStyle/>
          <a:p>
            <a:pPr marL="342900" lvl="0" indent="-342900">
              <a:buFont typeface="Wingdings" panose="05000000000000000000" pitchFamily="2" charset="2"/>
              <a:buChar char="n"/>
            </a:pPr>
            <a:r>
              <a:rPr lang="zh-CN" altLang="en-US" sz="2400" dirty="0"/>
              <a:t>定义</a:t>
            </a:r>
            <a:endParaRPr lang="en-US" altLang="zh-CN" sz="2400" dirty="0"/>
          </a:p>
          <a:p>
            <a:pPr marL="0" lvl="0" indent="0">
              <a:lnSpc>
                <a:spcPct val="150000"/>
              </a:lnSpc>
              <a:buNone/>
            </a:pPr>
            <a:r>
              <a:rPr lang="en-US" altLang="zh-CN" sz="2100" dirty="0"/>
              <a:t>     </a:t>
            </a:r>
            <a:r>
              <a:rPr lang="zh-CN" altLang="zh-CN" sz="2100" dirty="0"/>
              <a:t>输入信号</a:t>
            </a:r>
            <a:r>
              <a:rPr lang="en-US" altLang="zh-CN" sz="2100" dirty="0"/>
              <a:t>x(t)</a:t>
            </a:r>
            <a:r>
              <a:rPr lang="zh-CN" altLang="zh-CN" sz="2100" dirty="0"/>
              <a:t>是随时间变化</a:t>
            </a:r>
            <a:r>
              <a:rPr lang="zh-CN" altLang="en-US" sz="2100" dirty="0"/>
              <a:t>的情况下，测量系统</a:t>
            </a:r>
            <a:r>
              <a:rPr lang="zh-CN" altLang="zh-CN" sz="2100" dirty="0"/>
              <a:t>的</a:t>
            </a:r>
            <a:r>
              <a:rPr lang="zh-CN" altLang="en-US" sz="2100" dirty="0"/>
              <a:t>输入</a:t>
            </a:r>
            <a:r>
              <a:rPr lang="en-US" altLang="zh-CN" sz="2100" dirty="0"/>
              <a:t>-</a:t>
            </a:r>
            <a:r>
              <a:rPr lang="zh-CN" altLang="en-US" sz="2100" dirty="0"/>
              <a:t>输出之间的</a:t>
            </a:r>
            <a:r>
              <a:rPr lang="zh-CN" altLang="zh-CN" sz="2100" dirty="0"/>
              <a:t>特性</a:t>
            </a:r>
            <a:r>
              <a:rPr lang="zh-CN" altLang="en-US" sz="2100" dirty="0"/>
              <a:t>；</a:t>
            </a:r>
            <a:endParaRPr lang="en-US" altLang="zh-CN" sz="2100" dirty="0"/>
          </a:p>
          <a:p>
            <a:pPr marL="0" lvl="0" indent="0">
              <a:lnSpc>
                <a:spcPct val="150000"/>
              </a:lnSpc>
              <a:buNone/>
            </a:pPr>
            <a:r>
              <a:rPr lang="en-US" altLang="zh-CN" sz="2100" dirty="0"/>
              <a:t>     </a:t>
            </a:r>
            <a:r>
              <a:rPr lang="zh-CN" altLang="en-US" sz="2100" dirty="0"/>
              <a:t>动态特性反映测量系统测量动态信号的能力；</a:t>
            </a:r>
            <a:endParaRPr lang="en-US" altLang="zh-CN" sz="2100" dirty="0"/>
          </a:p>
          <a:p>
            <a:pPr marL="342900" lvl="0" indent="-342900">
              <a:lnSpc>
                <a:spcPct val="150000"/>
              </a:lnSpc>
              <a:buFont typeface="Wingdings" panose="05000000000000000000" pitchFamily="2" charset="2"/>
              <a:buChar char="n"/>
            </a:pPr>
            <a:endParaRPr lang="zh-CN" altLang="en-US" sz="2100" dirty="0"/>
          </a:p>
        </p:txBody>
      </p:sp>
      <p:sp>
        <p:nvSpPr>
          <p:cNvPr id="4" name="标题 3"/>
          <p:cNvSpPr>
            <a:spLocks noGrp="1"/>
          </p:cNvSpPr>
          <p:nvPr>
            <p:ph type="title"/>
          </p:nvPr>
        </p:nvSpPr>
        <p:spPr/>
        <p:txBody>
          <a:bodyPr>
            <a:normAutofit/>
          </a:bodyPr>
          <a:lstStyle/>
          <a:p>
            <a:r>
              <a:rPr lang="zh-CN" altLang="en-US" dirty="0"/>
              <a:t>测量系统的动态特性</a:t>
            </a:r>
          </a:p>
        </p:txBody>
      </p:sp>
      <p:sp>
        <p:nvSpPr>
          <p:cNvPr id="2" name="Rectangle 2"/>
          <p:cNvSpPr txBox="1">
            <a:spLocks noChangeArrowheads="1"/>
          </p:cNvSpPr>
          <p:nvPr/>
        </p:nvSpPr>
        <p:spPr bwMode="auto">
          <a:xfrm>
            <a:off x="3905251" y="179388"/>
            <a:ext cx="5038725" cy="647700"/>
          </a:xfrm>
          <a:prstGeom prst="rect">
            <a:avLst/>
          </a:prstGeom>
          <a:noFill/>
          <a:ln>
            <a:miter lim="800000"/>
            <a:headEnd/>
            <a:tailEnd/>
          </a:ln>
        </p:spPr>
        <p:txBody>
          <a:bodyPr/>
          <a:lstStyle/>
          <a:p>
            <a:pPr algn="ctr">
              <a:defRPr/>
            </a:pPr>
            <a:endParaRPr lang="zh-CN" altLang="en-US" sz="2800" b="1" kern="0" dirty="0">
              <a:solidFill>
                <a:schemeClr val="tx1"/>
              </a:solidFill>
              <a:latin typeface="Arial Unicode MS" pitchFamily="34" charset="-122"/>
              <a:ea typeface="Arial Unicode MS" pitchFamily="34" charset="-122"/>
              <a:cs typeface="Arial Unicode MS" pitchFamily="34" charset="-122"/>
            </a:endParaRPr>
          </a:p>
        </p:txBody>
      </p:sp>
      <p:sp>
        <p:nvSpPr>
          <p:cNvPr id="5" name="内容占位符 2">
            <a:extLst>
              <a:ext uri="{FF2B5EF4-FFF2-40B4-BE49-F238E27FC236}">
                <a16:creationId xmlns:a16="http://schemas.microsoft.com/office/drawing/2014/main" id="{91D8B487-BEDF-4234-A483-ECCA5269AA1B}"/>
              </a:ext>
            </a:extLst>
          </p:cNvPr>
          <p:cNvSpPr txBox="1">
            <a:spLocks/>
          </p:cNvSpPr>
          <p:nvPr/>
        </p:nvSpPr>
        <p:spPr>
          <a:xfrm>
            <a:off x="563193" y="3681028"/>
            <a:ext cx="5532808" cy="228738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lnSpc>
                <a:spcPct val="150000"/>
              </a:lnSpc>
              <a:spcAft>
                <a:spcPts val="0"/>
              </a:spcAft>
              <a:buFont typeface="Wingdings" panose="05000000000000000000" pitchFamily="2" charset="2"/>
              <a:buChar char="n"/>
            </a:pPr>
            <a:r>
              <a:rPr lang="zh-CN" altLang="en-US" sz="2400" dirty="0"/>
              <a:t>动态特性的描述</a:t>
            </a:r>
            <a:endParaRPr lang="en-US" altLang="zh-CN" sz="2400" dirty="0"/>
          </a:p>
          <a:p>
            <a:pPr marL="914400" lvl="1" indent="-457200" fontAlgn="auto">
              <a:lnSpc>
                <a:spcPct val="150000"/>
              </a:lnSpc>
              <a:spcAft>
                <a:spcPts val="0"/>
              </a:spcAft>
              <a:buFont typeface="+mj-ea"/>
              <a:buAutoNum type="circleNumDbPlain"/>
            </a:pPr>
            <a:r>
              <a:rPr lang="zh-CN" altLang="en-US" sz="2100" dirty="0"/>
              <a:t>时   域：  微分方程</a:t>
            </a:r>
          </a:p>
          <a:p>
            <a:pPr marL="914400" lvl="1" indent="-457200" fontAlgn="auto">
              <a:lnSpc>
                <a:spcPct val="150000"/>
              </a:lnSpc>
              <a:spcAft>
                <a:spcPts val="0"/>
              </a:spcAft>
              <a:buFont typeface="+mj-ea"/>
              <a:buAutoNum type="circleNumDbPlain"/>
            </a:pPr>
            <a:r>
              <a:rPr lang="zh-CN" altLang="en-US" sz="2100" dirty="0"/>
              <a:t>复频域： 传递函数</a:t>
            </a:r>
          </a:p>
          <a:p>
            <a:pPr marL="914400" lvl="1" indent="-457200" fontAlgn="auto">
              <a:lnSpc>
                <a:spcPct val="150000"/>
              </a:lnSpc>
              <a:spcAft>
                <a:spcPts val="0"/>
              </a:spcAft>
              <a:buFont typeface="+mj-ea"/>
              <a:buAutoNum type="circleNumDbPlain"/>
            </a:pPr>
            <a:r>
              <a:rPr lang="zh-CN" altLang="en-US" sz="2100" dirty="0"/>
              <a:t>频   域：  频率特性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4"/>
          <p:cNvSpPr txBox="1">
            <a:spLocks/>
          </p:cNvSpPr>
          <p:nvPr/>
        </p:nvSpPr>
        <p:spPr>
          <a:xfrm>
            <a:off x="1071810" y="5272718"/>
            <a:ext cx="1334373" cy="1216622"/>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zh-CN" altLang="en-US" sz="2000" dirty="0">
                <a:latin typeface="+mn-ea"/>
              </a:rPr>
              <a:t>幅频特性</a:t>
            </a:r>
            <a:endParaRPr lang="en-US" altLang="zh-CN" sz="2000" dirty="0">
              <a:latin typeface="+mn-ea"/>
            </a:endParaRPr>
          </a:p>
          <a:p>
            <a:pPr marL="0" indent="0" fontAlgn="auto">
              <a:spcAft>
                <a:spcPts val="0"/>
              </a:spcAft>
              <a:buFont typeface="Calibri" panose="020F0502020204030204" pitchFamily="34" charset="0"/>
              <a:buNone/>
            </a:pPr>
            <a:endParaRPr lang="zh-CN" altLang="en-US" sz="2000" dirty="0">
              <a:latin typeface="+mn-ea"/>
            </a:endParaRPr>
          </a:p>
          <a:p>
            <a:pPr marL="0" indent="0" fontAlgn="auto">
              <a:spcAft>
                <a:spcPts val="0"/>
              </a:spcAft>
              <a:buFont typeface="Calibri" panose="020F0502020204030204" pitchFamily="34" charset="0"/>
              <a:buNone/>
            </a:pPr>
            <a:r>
              <a:rPr lang="zh-CN" altLang="en-US" sz="2000" dirty="0">
                <a:latin typeface="+mn-ea"/>
              </a:rPr>
              <a:t>相频特性</a:t>
            </a:r>
          </a:p>
        </p:txBody>
      </p:sp>
      <p:sp>
        <p:nvSpPr>
          <p:cNvPr id="4" name="标题 2"/>
          <p:cNvSpPr>
            <a:spLocks noGrp="1"/>
          </p:cNvSpPr>
          <p:nvPr>
            <p:ph type="title"/>
          </p:nvPr>
        </p:nvSpPr>
        <p:spPr>
          <a:xfrm>
            <a:off x="670787" y="971543"/>
            <a:ext cx="11421927" cy="576000"/>
          </a:xfrm>
        </p:spPr>
        <p:txBody>
          <a:bodyPr>
            <a:normAutofit/>
          </a:bodyPr>
          <a:lstStyle/>
          <a:p>
            <a:r>
              <a:rPr lang="zh-CN" altLang="en-US" dirty="0"/>
              <a:t>一阶系统</a:t>
            </a:r>
          </a:p>
        </p:txBody>
      </p:sp>
      <p:graphicFrame>
        <p:nvGraphicFramePr>
          <p:cNvPr id="6" name="Object 2"/>
          <p:cNvGraphicFramePr>
            <a:graphicFrameLocks noChangeAspect="1"/>
          </p:cNvGraphicFramePr>
          <p:nvPr>
            <p:extLst>
              <p:ext uri="{D42A27DB-BD31-4B8C-83A1-F6EECF244321}">
                <p14:modId xmlns:p14="http://schemas.microsoft.com/office/powerpoint/2010/main" val="4030890173"/>
              </p:ext>
            </p:extLst>
          </p:nvPr>
        </p:nvGraphicFramePr>
        <p:xfrm>
          <a:off x="4910375" y="3815350"/>
          <a:ext cx="101600" cy="190500"/>
        </p:xfrm>
        <a:graphic>
          <a:graphicData uri="http://schemas.openxmlformats.org/presentationml/2006/ole">
            <mc:AlternateContent xmlns:mc="http://schemas.openxmlformats.org/markup-compatibility/2006">
              <mc:Choice xmlns:v="urn:schemas-microsoft-com:vml" Requires="v">
                <p:oleObj name="公式" r:id="rId2" imgW="101556" imgH="190417" progId="Equation.3">
                  <p:embed/>
                </p:oleObj>
              </mc:Choice>
              <mc:Fallback>
                <p:oleObj name="公式" r:id="rId2" imgW="101556" imgH="190417" progId="Equation.3">
                  <p:embed/>
                  <p:pic>
                    <p:nvPicPr>
                      <p:cNvPr id="4813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375" y="38153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983853626"/>
              </p:ext>
            </p:extLst>
          </p:nvPr>
        </p:nvGraphicFramePr>
        <p:xfrm>
          <a:off x="2703529" y="5234086"/>
          <a:ext cx="2448272" cy="646943"/>
        </p:xfrm>
        <a:graphic>
          <a:graphicData uri="http://schemas.openxmlformats.org/presentationml/2006/ole">
            <mc:AlternateContent xmlns:mc="http://schemas.openxmlformats.org/markup-compatibility/2006">
              <mc:Choice xmlns:v="urn:schemas-microsoft-com:vml" Requires="v">
                <p:oleObj name="Equation" r:id="rId4" imgW="1536700" imgH="419100" progId="Equation.DSMT4">
                  <p:embed/>
                </p:oleObj>
              </mc:Choice>
              <mc:Fallback>
                <p:oleObj name="Equation" r:id="rId4" imgW="1536700" imgH="419100" progId="Equation.DSMT4">
                  <p:embed/>
                  <p:pic>
                    <p:nvPicPr>
                      <p:cNvPr id="4814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529" y="5234086"/>
                        <a:ext cx="2448272" cy="646943"/>
                      </a:xfrm>
                      <a:prstGeom prst="rect">
                        <a:avLst/>
                      </a:prstGeom>
                      <a:solidFill>
                        <a:schemeClr val="bg1"/>
                      </a:solid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736015588"/>
              </p:ext>
            </p:extLst>
          </p:nvPr>
        </p:nvGraphicFramePr>
        <p:xfrm>
          <a:off x="2702237" y="6090753"/>
          <a:ext cx="2196244" cy="366252"/>
        </p:xfrm>
        <a:graphic>
          <a:graphicData uri="http://schemas.openxmlformats.org/presentationml/2006/ole">
            <mc:AlternateContent xmlns:mc="http://schemas.openxmlformats.org/markup-compatibility/2006">
              <mc:Choice xmlns:v="urn:schemas-microsoft-com:vml" Requires="v">
                <p:oleObj name="Equation" r:id="rId6" imgW="1054100" imgH="190500" progId="Equation.DSMT4">
                  <p:embed/>
                </p:oleObj>
              </mc:Choice>
              <mc:Fallback>
                <p:oleObj name="Equation" r:id="rId6" imgW="1054100" imgH="190500" progId="Equation.DSMT4">
                  <p:embed/>
                  <p:pic>
                    <p:nvPicPr>
                      <p:cNvPr id="4814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2237" y="6090753"/>
                        <a:ext cx="2196244" cy="366252"/>
                      </a:xfrm>
                      <a:prstGeom prst="rect">
                        <a:avLst/>
                      </a:prstGeom>
                      <a:solidFill>
                        <a:schemeClr val="bg1"/>
                      </a:solidFill>
                      <a:ln>
                        <a:noFill/>
                      </a:ln>
                      <a:effectLst/>
                    </p:spPr>
                  </p:pic>
                </p:oleObj>
              </mc:Fallback>
            </mc:AlternateContent>
          </a:graphicData>
        </a:graphic>
      </p:graphicFrame>
      <p:sp>
        <p:nvSpPr>
          <p:cNvPr id="9" name="Text Box 15"/>
          <p:cNvSpPr txBox="1">
            <a:spLocks noChangeArrowheads="1"/>
          </p:cNvSpPr>
          <p:nvPr/>
        </p:nvSpPr>
        <p:spPr bwMode="auto">
          <a:xfrm>
            <a:off x="3363857" y="3861189"/>
            <a:ext cx="2245390" cy="86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10000"/>
              </a:lnSpc>
              <a:spcBef>
                <a:spcPct val="20000"/>
              </a:spcBef>
              <a:buSzPct val="120000"/>
              <a:buBlip>
                <a:blip r:embed="rId8"/>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SzTx/>
              <a:buFontTx/>
              <a:buNone/>
            </a:pPr>
            <a:r>
              <a:rPr lang="zh-CN" altLang="en-US" sz="2000" i="1" dirty="0">
                <a:solidFill>
                  <a:schemeClr val="tx1"/>
                </a:solidFill>
                <a:latin typeface="+mn-ea"/>
                <a:ea typeface="+mn-ea"/>
                <a:cs typeface="Times New Roman" panose="02020603050405020304" pitchFamily="18" charset="0"/>
                <a:sym typeface="Symbol" panose="05050102010706020507" pitchFamily="18" charset="2"/>
              </a:rPr>
              <a:t> </a:t>
            </a:r>
            <a:r>
              <a:rPr lang="en-US" altLang="zh-CN" sz="2000" dirty="0">
                <a:solidFill>
                  <a:schemeClr val="tx1"/>
                </a:solidFill>
                <a:latin typeface="+mn-ea"/>
                <a:ea typeface="+mn-ea"/>
                <a:cs typeface="Times New Roman" panose="02020603050405020304" pitchFamily="18" charset="0"/>
                <a:sym typeface="Symbol" panose="05050102010706020507" pitchFamily="18" charset="2"/>
              </a:rPr>
              <a:t>-</a:t>
            </a:r>
            <a:r>
              <a:rPr lang="zh-CN" altLang="en-US" sz="2000" dirty="0">
                <a:solidFill>
                  <a:schemeClr val="tx1"/>
                </a:solidFill>
                <a:latin typeface="+mn-ea"/>
                <a:ea typeface="+mn-ea"/>
                <a:cs typeface="Times New Roman" panose="02020603050405020304" pitchFamily="18" charset="0"/>
              </a:rPr>
              <a:t>时间常数</a:t>
            </a:r>
            <a:endParaRPr lang="en-US" altLang="zh-CN" sz="2000" dirty="0">
              <a:solidFill>
                <a:schemeClr val="tx1"/>
              </a:solidFill>
              <a:latin typeface="+mn-ea"/>
              <a:ea typeface="+mn-ea"/>
              <a:cs typeface="Times New Roman" panose="02020603050405020304" pitchFamily="18" charset="0"/>
            </a:endParaRPr>
          </a:p>
          <a:p>
            <a:pPr eaLnBrk="1" hangingPunct="1">
              <a:lnSpc>
                <a:spcPct val="100000"/>
              </a:lnSpc>
              <a:spcBef>
                <a:spcPct val="50000"/>
              </a:spcBef>
              <a:buSzTx/>
              <a:buFontTx/>
              <a:buNone/>
            </a:pPr>
            <a:r>
              <a:rPr lang="en-US" altLang="zh-CN" sz="2000" dirty="0">
                <a:solidFill>
                  <a:schemeClr val="tx1"/>
                </a:solidFill>
                <a:latin typeface="+mn-ea"/>
                <a:ea typeface="+mn-ea"/>
                <a:cs typeface="Times New Roman" panose="02020603050405020304" pitchFamily="18" charset="0"/>
              </a:rPr>
              <a:t> </a:t>
            </a:r>
            <a:r>
              <a:rPr lang="en-US" altLang="zh-CN" sz="2000" i="1" dirty="0">
                <a:solidFill>
                  <a:schemeClr val="tx1"/>
                </a:solidFill>
                <a:latin typeface="+mn-ea"/>
                <a:ea typeface="+mn-ea"/>
                <a:cs typeface="Times New Roman" panose="02020603050405020304" pitchFamily="18" charset="0"/>
              </a:rPr>
              <a:t>k </a:t>
            </a:r>
            <a:r>
              <a:rPr lang="en-US" altLang="zh-CN" sz="2000" dirty="0">
                <a:solidFill>
                  <a:schemeClr val="tx1"/>
                </a:solidFill>
                <a:latin typeface="+mn-ea"/>
                <a:ea typeface="+mn-ea"/>
                <a:cs typeface="Times New Roman" panose="02020603050405020304" pitchFamily="18" charset="0"/>
              </a:rPr>
              <a:t>-</a:t>
            </a:r>
            <a:r>
              <a:rPr lang="zh-CN" altLang="en-US" sz="2000" dirty="0">
                <a:solidFill>
                  <a:schemeClr val="tx1"/>
                </a:solidFill>
                <a:latin typeface="+mn-ea"/>
                <a:ea typeface="+mn-ea"/>
                <a:cs typeface="Times New Roman" panose="02020603050405020304" pitchFamily="18" charset="0"/>
              </a:rPr>
              <a:t>直流放大倍数</a:t>
            </a:r>
            <a:endParaRPr lang="en-US" altLang="zh-CN" sz="2000" dirty="0">
              <a:solidFill>
                <a:schemeClr val="tx1"/>
              </a:solidFill>
              <a:latin typeface="+mn-ea"/>
              <a:ea typeface="+mn-ea"/>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577290116"/>
              </p:ext>
            </p:extLst>
          </p:nvPr>
        </p:nvGraphicFramePr>
        <p:xfrm>
          <a:off x="3270279" y="2592075"/>
          <a:ext cx="2025787" cy="657012"/>
        </p:xfrm>
        <a:graphic>
          <a:graphicData uri="http://schemas.openxmlformats.org/presentationml/2006/ole">
            <mc:AlternateContent xmlns:mc="http://schemas.openxmlformats.org/markup-compatibility/2006">
              <mc:Choice xmlns:v="urn:schemas-microsoft-com:vml" Requires="v">
                <p:oleObj name="Equation" r:id="rId9" imgW="1180588" imgH="380835" progId="Equation.DSMT4">
                  <p:embed/>
                </p:oleObj>
              </mc:Choice>
              <mc:Fallback>
                <p:oleObj name="Equation" r:id="rId9" imgW="1180588" imgH="380835" progId="Equation.DSMT4">
                  <p:embed/>
                  <p:pic>
                    <p:nvPicPr>
                      <p:cNvPr id="4"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0279" y="2592075"/>
                        <a:ext cx="2025787" cy="65701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69483078"/>
              </p:ext>
            </p:extLst>
          </p:nvPr>
        </p:nvGraphicFramePr>
        <p:xfrm>
          <a:off x="1009136" y="3978576"/>
          <a:ext cx="1676400" cy="671513"/>
        </p:xfrm>
        <a:graphic>
          <a:graphicData uri="http://schemas.openxmlformats.org/presentationml/2006/ole">
            <mc:AlternateContent xmlns:mc="http://schemas.openxmlformats.org/markup-compatibility/2006">
              <mc:Choice xmlns:v="urn:schemas-microsoft-com:vml" Requires="v">
                <p:oleObj name="Equation" r:id="rId11" imgW="952200" imgH="380880" progId="Equation.DSMT4">
                  <p:embed/>
                </p:oleObj>
              </mc:Choice>
              <mc:Fallback>
                <p:oleObj name="Equation" r:id="rId11" imgW="952200" imgH="380880" progId="Equation.DSMT4">
                  <p:embed/>
                  <p:pic>
                    <p:nvPicPr>
                      <p:cNvPr id="7" name="对象 6"/>
                      <p:cNvPicPr>
                        <a:picLocks noChangeAspect="1" noChangeArrowheads="1"/>
                      </p:cNvPicPr>
                      <p:nvPr/>
                    </p:nvPicPr>
                    <p:blipFill>
                      <a:blip r:embed="rId12"/>
                      <a:srcRect/>
                      <a:stretch>
                        <a:fillRect/>
                      </a:stretch>
                    </p:blipFill>
                    <p:spPr bwMode="auto">
                      <a:xfrm>
                        <a:off x="1009136" y="3978576"/>
                        <a:ext cx="1676400" cy="671513"/>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40599902"/>
              </p:ext>
            </p:extLst>
          </p:nvPr>
        </p:nvGraphicFramePr>
        <p:xfrm>
          <a:off x="6096000" y="1856311"/>
          <a:ext cx="2489715" cy="449948"/>
        </p:xfrm>
        <a:graphic>
          <a:graphicData uri="http://schemas.openxmlformats.org/presentationml/2006/ole">
            <mc:AlternateContent xmlns:mc="http://schemas.openxmlformats.org/markup-compatibility/2006">
              <mc:Choice xmlns:v="urn:schemas-microsoft-com:vml" Requires="v">
                <p:oleObj r:id="rId13" imgW="1054100" imgH="190500" progId="Equation.DSMT4">
                  <p:embed/>
                </p:oleObj>
              </mc:Choice>
              <mc:Fallback>
                <p:oleObj r:id="rId13" imgW="1054100" imgH="190500" progId="Equation.DSMT4">
                  <p:embed/>
                  <p:pic>
                    <p:nvPicPr>
                      <p:cNvPr id="9"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1856311"/>
                        <a:ext cx="2489715" cy="449948"/>
                      </a:xfrm>
                      <a:prstGeom prst="rect">
                        <a:avLst/>
                      </a:prstGeom>
                      <a:noFill/>
                    </p:spPr>
                  </p:pic>
                </p:oleObj>
              </mc:Fallback>
            </mc:AlternateContent>
          </a:graphicData>
        </a:graphic>
      </p:graphicFrame>
      <p:sp>
        <p:nvSpPr>
          <p:cNvPr id="13" name="内容占位符 10"/>
          <p:cNvSpPr txBox="1">
            <a:spLocks/>
          </p:cNvSpPr>
          <p:nvPr/>
        </p:nvSpPr>
        <p:spPr>
          <a:xfrm>
            <a:off x="800502" y="1904984"/>
            <a:ext cx="2469777" cy="453202"/>
          </a:xfrm>
          <a:prstGeom prst="rect">
            <a:avLst/>
          </a:prstGeom>
        </p:spPr>
        <p:txBody>
          <a:bodyPr>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en-US" altLang="zh-CN" sz="2000" b="1" dirty="0">
                <a:solidFill>
                  <a:schemeClr val="accent1">
                    <a:lumMod val="75000"/>
                  </a:schemeClr>
                </a:solidFill>
                <a:latin typeface="+mn-ea"/>
              </a:rPr>
              <a:t>1.  </a:t>
            </a:r>
            <a:r>
              <a:rPr lang="zh-CN" altLang="en-US" sz="2000" b="1" dirty="0">
                <a:solidFill>
                  <a:schemeClr val="accent1">
                    <a:lumMod val="75000"/>
                  </a:schemeClr>
                </a:solidFill>
                <a:latin typeface="+mn-ea"/>
              </a:rPr>
              <a:t>微分方程（时域）</a:t>
            </a:r>
          </a:p>
        </p:txBody>
      </p:sp>
      <p:sp>
        <p:nvSpPr>
          <p:cNvPr id="14" name="内容占位符 10"/>
          <p:cNvSpPr txBox="1">
            <a:spLocks/>
          </p:cNvSpPr>
          <p:nvPr/>
        </p:nvSpPr>
        <p:spPr>
          <a:xfrm>
            <a:off x="783836" y="2675325"/>
            <a:ext cx="2469777" cy="45320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b="1" dirty="0">
                <a:solidFill>
                  <a:schemeClr val="accent1">
                    <a:lumMod val="75000"/>
                  </a:schemeClr>
                </a:solidFill>
                <a:latin typeface="+mn-ea"/>
              </a:rPr>
              <a:t>2.  </a:t>
            </a:r>
            <a:r>
              <a:rPr lang="zh-CN" altLang="en-US" b="1" dirty="0">
                <a:solidFill>
                  <a:schemeClr val="accent1">
                    <a:lumMod val="75000"/>
                  </a:schemeClr>
                </a:solidFill>
                <a:latin typeface="+mn-ea"/>
              </a:rPr>
              <a:t>传递函数（复频域）</a:t>
            </a:r>
          </a:p>
        </p:txBody>
      </p:sp>
      <p:sp>
        <p:nvSpPr>
          <p:cNvPr id="15" name="内容占位符 10"/>
          <p:cNvSpPr txBox="1">
            <a:spLocks/>
          </p:cNvSpPr>
          <p:nvPr/>
        </p:nvSpPr>
        <p:spPr>
          <a:xfrm>
            <a:off x="767408" y="3407846"/>
            <a:ext cx="2469777" cy="4532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b="1" dirty="0">
                <a:solidFill>
                  <a:schemeClr val="accent1">
                    <a:lumMod val="75000"/>
                  </a:schemeClr>
                </a:solidFill>
                <a:latin typeface="+mn-ea"/>
              </a:rPr>
              <a:t>3.  </a:t>
            </a:r>
            <a:r>
              <a:rPr lang="zh-CN" altLang="en-US" b="1" dirty="0">
                <a:solidFill>
                  <a:schemeClr val="accent1">
                    <a:lumMod val="75000"/>
                  </a:schemeClr>
                </a:solidFill>
                <a:latin typeface="+mn-ea"/>
              </a:rPr>
              <a:t>频率特性（频域）</a:t>
            </a:r>
          </a:p>
        </p:txBody>
      </p:sp>
      <p:sp>
        <p:nvSpPr>
          <p:cNvPr id="18" name="左大括号 17"/>
          <p:cNvSpPr/>
          <p:nvPr/>
        </p:nvSpPr>
        <p:spPr>
          <a:xfrm>
            <a:off x="800502" y="5524520"/>
            <a:ext cx="271308" cy="72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mn-ea"/>
            </a:endParaRPr>
          </a:p>
        </p:txBody>
      </p:sp>
      <p:pic>
        <p:nvPicPr>
          <p:cNvPr id="19" name="图片 18">
            <a:extLst>
              <a:ext uri="{FF2B5EF4-FFF2-40B4-BE49-F238E27FC236}">
                <a16:creationId xmlns:a16="http://schemas.microsoft.com/office/drawing/2014/main" id="{665532E3-B9F3-4CBC-A72B-E73694B4198A}"/>
              </a:ext>
            </a:extLst>
          </p:cNvPr>
          <p:cNvPicPr>
            <a:picLocks noChangeAspect="1"/>
          </p:cNvPicPr>
          <p:nvPr/>
        </p:nvPicPr>
        <p:blipFill rotWithShape="1">
          <a:blip r:embed="rId15">
            <a:extLst>
              <a:ext uri="{28A0092B-C50C-407E-A947-70E740481C1C}">
                <a14:useLocalDpi xmlns:a14="http://schemas.microsoft.com/office/drawing/2010/main" val="0"/>
              </a:ext>
            </a:extLst>
          </a:blip>
          <a:srcRect l="21300" t="16226" r="4517" b="56232"/>
          <a:stretch/>
        </p:blipFill>
        <p:spPr>
          <a:xfrm>
            <a:off x="6996100" y="2692872"/>
            <a:ext cx="4534915" cy="2244955"/>
          </a:xfrm>
          <a:prstGeom prst="rect">
            <a:avLst/>
          </a:prstGeom>
        </p:spPr>
      </p:pic>
      <p:sp>
        <p:nvSpPr>
          <p:cNvPr id="23" name="文本框 22">
            <a:extLst>
              <a:ext uri="{FF2B5EF4-FFF2-40B4-BE49-F238E27FC236}">
                <a16:creationId xmlns:a16="http://schemas.microsoft.com/office/drawing/2014/main" id="{2A21A8C8-87BC-49AE-B484-43CEF18C2B7B}"/>
              </a:ext>
            </a:extLst>
          </p:cNvPr>
          <p:cNvSpPr txBox="1"/>
          <p:nvPr/>
        </p:nvSpPr>
        <p:spPr>
          <a:xfrm>
            <a:off x="8688288" y="5088052"/>
            <a:ext cx="1850481" cy="369332"/>
          </a:xfrm>
          <a:prstGeom prst="rect">
            <a:avLst/>
          </a:prstGeom>
          <a:noFill/>
        </p:spPr>
        <p:txBody>
          <a:bodyPr wrap="square">
            <a:spAutoFit/>
          </a:bodyPr>
          <a:lstStyle/>
          <a:p>
            <a:r>
              <a:rPr lang="zh-CN" altLang="en-US" dirty="0">
                <a:solidFill>
                  <a:schemeClr val="accent1">
                    <a:lumMod val="75000"/>
                  </a:schemeClr>
                </a:solidFill>
                <a:latin typeface="+mn-ea"/>
              </a:rPr>
              <a:t>典型结构</a:t>
            </a:r>
            <a:endParaRPr lang="zh-CN" altLang="en-US" dirty="0"/>
          </a:p>
        </p:txBody>
      </p:sp>
      <p:graphicFrame>
        <p:nvGraphicFramePr>
          <p:cNvPr id="24" name="对象 23">
            <a:extLst>
              <a:ext uri="{FF2B5EF4-FFF2-40B4-BE49-F238E27FC236}">
                <a16:creationId xmlns:a16="http://schemas.microsoft.com/office/drawing/2014/main" id="{55BA0DD2-FC55-4786-8FED-2CC798878FBA}"/>
              </a:ext>
            </a:extLst>
          </p:cNvPr>
          <p:cNvGraphicFramePr>
            <a:graphicFrameLocks noChangeAspect="1"/>
          </p:cNvGraphicFramePr>
          <p:nvPr>
            <p:extLst>
              <p:ext uri="{D42A27DB-BD31-4B8C-83A1-F6EECF244321}">
                <p14:modId xmlns:p14="http://schemas.microsoft.com/office/powerpoint/2010/main" val="2465081701"/>
              </p:ext>
            </p:extLst>
          </p:nvPr>
        </p:nvGraphicFramePr>
        <p:xfrm>
          <a:off x="3363857" y="1801676"/>
          <a:ext cx="1416050" cy="612775"/>
        </p:xfrm>
        <a:graphic>
          <a:graphicData uri="http://schemas.openxmlformats.org/presentationml/2006/ole">
            <mc:AlternateContent xmlns:mc="http://schemas.openxmlformats.org/markup-compatibility/2006">
              <mc:Choice xmlns:v="urn:schemas-microsoft-com:vml" Requires="v">
                <p:oleObj name="Equation" r:id="rId16" imgW="825480" imgH="355320" progId="Equation.DSMT4">
                  <p:embed/>
                </p:oleObj>
              </mc:Choice>
              <mc:Fallback>
                <p:oleObj name="Equation" r:id="rId16" imgW="825480" imgH="355320" progId="Equation.DSMT4">
                  <p:embed/>
                  <p:pic>
                    <p:nvPicPr>
                      <p:cNvPr id="10" name="对象 9"/>
                      <p:cNvPicPr>
                        <a:picLocks noChangeAspect="1" noChangeArrowheads="1"/>
                      </p:cNvPicPr>
                      <p:nvPr/>
                    </p:nvPicPr>
                    <p:blipFill>
                      <a:blip r:embed="rId17"/>
                      <a:srcRect/>
                      <a:stretch>
                        <a:fillRect/>
                      </a:stretch>
                    </p:blipFill>
                    <p:spPr bwMode="auto">
                      <a:xfrm>
                        <a:off x="3363857" y="1801676"/>
                        <a:ext cx="1416050" cy="612775"/>
                      </a:xfrm>
                      <a:prstGeom prst="rect">
                        <a:avLst/>
                      </a:prstGeom>
                      <a:noFill/>
                    </p:spPr>
                  </p:pic>
                </p:oleObj>
              </mc:Fallback>
            </mc:AlternateContent>
          </a:graphicData>
        </a:graphic>
      </p:graphicFrame>
      <p:sp>
        <p:nvSpPr>
          <p:cNvPr id="26" name="文本框 25">
            <a:extLst>
              <a:ext uri="{FF2B5EF4-FFF2-40B4-BE49-F238E27FC236}">
                <a16:creationId xmlns:a16="http://schemas.microsoft.com/office/drawing/2014/main" id="{1282BBEC-6882-482F-A5C7-33CD83E2369A}"/>
              </a:ext>
            </a:extLst>
          </p:cNvPr>
          <p:cNvSpPr txBox="1"/>
          <p:nvPr/>
        </p:nvSpPr>
        <p:spPr>
          <a:xfrm>
            <a:off x="5129532" y="1923397"/>
            <a:ext cx="959430" cy="369332"/>
          </a:xfrm>
          <a:prstGeom prst="rect">
            <a:avLst/>
          </a:prstGeom>
          <a:noFill/>
        </p:spPr>
        <p:txBody>
          <a:bodyPr wrap="square">
            <a:spAutoFit/>
          </a:bodyPr>
          <a:lstStyle/>
          <a:p>
            <a:r>
              <a:rPr lang="zh-CN" altLang="en-US" sz="1800" dirty="0">
                <a:solidFill>
                  <a:schemeClr val="accent1">
                    <a:lumMod val="75000"/>
                  </a:schemeClr>
                </a:solidFill>
                <a:latin typeface="+mn-ea"/>
              </a:rPr>
              <a:t>通式</a:t>
            </a:r>
            <a:r>
              <a:rPr lang="zh-CN" altLang="en-US" sz="1800" b="1" dirty="0">
                <a:solidFill>
                  <a:schemeClr val="accent1">
                    <a:lumMod val="75000"/>
                  </a:schemeClr>
                </a:solidFill>
                <a:latin typeface="+mn-ea"/>
              </a:rPr>
              <a:t>：</a:t>
            </a:r>
            <a:endParaRPr lang="zh-CN" altLang="en-US" dirty="0"/>
          </a:p>
        </p:txBody>
      </p:sp>
    </p:spTree>
    <p:extLst>
      <p:ext uri="{BB962C8B-B14F-4D97-AF65-F5344CB8AC3E}">
        <p14:creationId xmlns:p14="http://schemas.microsoft.com/office/powerpoint/2010/main" val="411902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4" grpId="0"/>
      <p:bldP spid="15" grpId="0"/>
      <p:bldP spid="18" grpId="0" animBg="1"/>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70787" y="971543"/>
            <a:ext cx="11421927" cy="576000"/>
          </a:xfrm>
        </p:spPr>
        <p:txBody>
          <a:bodyPr>
            <a:normAutofit/>
          </a:bodyPr>
          <a:lstStyle/>
          <a:p>
            <a:r>
              <a:rPr lang="zh-CN" altLang="en-US" dirty="0"/>
              <a:t>一阶系统</a:t>
            </a:r>
          </a:p>
        </p:txBody>
      </p:sp>
      <p:pic>
        <p:nvPicPr>
          <p:cNvPr id="5" name="Picture 4" descr="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684" y="1700808"/>
            <a:ext cx="5362264" cy="486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2"/>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name="公式" r:id="rId3" imgW="101556" imgH="190417" progId="Equation.3">
                  <p:embed/>
                </p:oleObj>
              </mc:Choice>
              <mc:Fallback>
                <p:oleObj name="公式" r:id="rId3" imgW="101556" imgH="190417"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16"/>
          <p:cNvSpPr/>
          <p:nvPr/>
        </p:nvSpPr>
        <p:spPr>
          <a:xfrm>
            <a:off x="5879976" y="1988840"/>
            <a:ext cx="6046341" cy="3078535"/>
          </a:xfrm>
          <a:prstGeom prst="rect">
            <a:avLst/>
          </a:prstGeom>
        </p:spPr>
        <p:txBody>
          <a:bodyPr wrap="square">
            <a:spAutoFit/>
          </a:bodyPr>
          <a:lstStyle/>
          <a:p>
            <a:pPr lvl="0">
              <a:lnSpc>
                <a:spcPct val="150000"/>
              </a:lnSpc>
            </a:pPr>
            <a:r>
              <a:rPr lang="zh-CN" altLang="en-US" sz="2200" dirty="0"/>
              <a:t>一阶测量系统动态特性的频域特征参数</a:t>
            </a:r>
            <a:endParaRPr lang="en-US" altLang="zh-CN" sz="2200" dirty="0"/>
          </a:p>
          <a:p>
            <a:pPr lvl="0">
              <a:lnSpc>
                <a:spcPct val="150000"/>
              </a:lnSpc>
            </a:pPr>
            <a:r>
              <a:rPr lang="zh-CN" altLang="en-US" sz="2200" dirty="0"/>
              <a:t>（</a:t>
            </a:r>
            <a:r>
              <a:rPr lang="en-US" altLang="zh-CN" sz="2200" dirty="0"/>
              <a:t>1</a:t>
            </a:r>
            <a:r>
              <a:rPr lang="zh-CN" altLang="en-US" sz="2200" dirty="0"/>
              <a:t>）低通环节，当            时，幅频响应接近</a:t>
            </a:r>
            <a:r>
              <a:rPr lang="en-US" altLang="zh-CN" sz="2200" dirty="0"/>
              <a:t>1</a:t>
            </a:r>
          </a:p>
          <a:p>
            <a:pPr>
              <a:lnSpc>
                <a:spcPct val="150000"/>
              </a:lnSpc>
            </a:pPr>
            <a:r>
              <a:rPr lang="zh-CN" altLang="en-US" sz="2200" dirty="0"/>
              <a:t>（</a:t>
            </a:r>
            <a:r>
              <a:rPr lang="en-US" altLang="zh-CN" sz="2200" dirty="0"/>
              <a:t>2</a:t>
            </a:r>
            <a:r>
              <a:rPr lang="zh-CN" altLang="en-US" sz="2200" dirty="0"/>
              <a:t>）转折频率</a:t>
            </a:r>
            <a:r>
              <a:rPr lang="zh-CN" altLang="en-US" sz="2200" i="1" dirty="0">
                <a:latin typeface="+mn-lt"/>
                <a:sym typeface="Symbol" panose="05050102010706020507" pitchFamily="18" charset="2"/>
              </a:rPr>
              <a:t></a:t>
            </a:r>
            <a:r>
              <a:rPr lang="en-US" altLang="zh-CN" sz="2200" i="1" baseline="-25000" dirty="0">
                <a:latin typeface="+mn-lt"/>
                <a:sym typeface="Symbol" panose="05050102010706020507" pitchFamily="18" charset="2"/>
              </a:rPr>
              <a:t>0</a:t>
            </a:r>
            <a:r>
              <a:rPr lang="zh-CN" altLang="en-US" sz="2200" dirty="0">
                <a:latin typeface="+mn-lt"/>
                <a:sym typeface="Symbol" panose="05050102010706020507" pitchFamily="18" charset="2"/>
              </a:rPr>
              <a:t>：</a:t>
            </a:r>
            <a:r>
              <a:rPr lang="zh-CN" altLang="en-US" sz="2200" i="1" dirty="0">
                <a:sym typeface="Symbol" panose="05050102010706020507" pitchFamily="18" charset="2"/>
              </a:rPr>
              <a:t> </a:t>
            </a:r>
            <a:r>
              <a:rPr lang="en-US" altLang="zh-CN" sz="2200" i="1" baseline="-25000" dirty="0">
                <a:sym typeface="Symbol" panose="05050102010706020507" pitchFamily="18" charset="2"/>
              </a:rPr>
              <a:t>0</a:t>
            </a:r>
            <a:r>
              <a:rPr lang="en-US" altLang="zh-CN" sz="2200" i="1" dirty="0">
                <a:sym typeface="Symbol" panose="05050102010706020507" pitchFamily="18" charset="2"/>
              </a:rPr>
              <a:t>= 1/ </a:t>
            </a:r>
          </a:p>
          <a:p>
            <a:pPr>
              <a:lnSpc>
                <a:spcPct val="150000"/>
              </a:lnSpc>
            </a:pPr>
            <a:r>
              <a:rPr lang="en-US" altLang="zh-CN" sz="2200" i="1" dirty="0">
                <a:latin typeface="+mn-lt"/>
                <a:cs typeface="Arial" panose="020B0604020202020204" pitchFamily="34" charset="0"/>
                <a:sym typeface="Symbol" panose="05050102010706020507" pitchFamily="18" charset="2"/>
              </a:rPr>
              <a:t>    A(</a:t>
            </a:r>
            <a:r>
              <a:rPr lang="zh-CN" altLang="en-US" sz="2200" i="1" dirty="0">
                <a:sym typeface="Symbol" panose="05050102010706020507" pitchFamily="18" charset="2"/>
              </a:rPr>
              <a:t></a:t>
            </a:r>
            <a:r>
              <a:rPr lang="en-US" altLang="zh-CN" sz="2200" i="1" baseline="-25000" dirty="0">
                <a:sym typeface="Symbol" panose="05050102010706020507" pitchFamily="18" charset="2"/>
              </a:rPr>
              <a:t>0</a:t>
            </a:r>
            <a:r>
              <a:rPr lang="en-US" altLang="zh-CN" sz="2200" i="1" dirty="0">
                <a:latin typeface="+mn-lt"/>
                <a:cs typeface="Arial" panose="020B0604020202020204" pitchFamily="34" charset="0"/>
                <a:sym typeface="Symbol" panose="05050102010706020507" pitchFamily="18" charset="2"/>
              </a:rPr>
              <a:t>)= </a:t>
            </a:r>
            <a:r>
              <a:rPr lang="en-US" altLang="zh-CN" sz="2200" dirty="0">
                <a:latin typeface="+mn-lt"/>
                <a:cs typeface="Arial" panose="020B0604020202020204" pitchFamily="34" charset="0"/>
                <a:sym typeface="Symbol" panose="05050102010706020507" pitchFamily="18" charset="2"/>
              </a:rPr>
              <a:t>0.707</a:t>
            </a:r>
            <a:r>
              <a:rPr lang="zh-CN" altLang="en-US" sz="2200" dirty="0">
                <a:latin typeface="+mn-lt"/>
                <a:cs typeface="Arial" panose="020B0604020202020204" pitchFamily="34" charset="0"/>
                <a:sym typeface="Symbol" panose="05050102010706020507" pitchFamily="18" charset="2"/>
              </a:rPr>
              <a:t>或</a:t>
            </a:r>
            <a:r>
              <a:rPr lang="en-US" altLang="zh-CN" sz="2200" dirty="0">
                <a:latin typeface="+mn-lt"/>
                <a:cs typeface="Arial" panose="020B0604020202020204" pitchFamily="34" charset="0"/>
                <a:sym typeface="Symbol" panose="05050102010706020507" pitchFamily="18" charset="2"/>
              </a:rPr>
              <a:t>-3dB</a:t>
            </a:r>
          </a:p>
          <a:p>
            <a:pPr>
              <a:lnSpc>
                <a:spcPct val="150000"/>
              </a:lnSpc>
            </a:pPr>
            <a:r>
              <a:rPr lang="en-US" altLang="zh-CN" sz="2200" dirty="0">
                <a:latin typeface="+mn-lt"/>
                <a:cs typeface="Arial" panose="020B0604020202020204" pitchFamily="34" charset="0"/>
                <a:sym typeface="Symbol" panose="05050102010706020507" pitchFamily="18" charset="2"/>
              </a:rPr>
              <a:t>    (</a:t>
            </a:r>
            <a:r>
              <a:rPr lang="zh-CN" altLang="en-US" sz="2200" i="1" dirty="0">
                <a:sym typeface="Symbol" panose="05050102010706020507" pitchFamily="18" charset="2"/>
              </a:rPr>
              <a:t></a:t>
            </a:r>
            <a:r>
              <a:rPr lang="en-US" altLang="zh-CN" sz="2200" i="1" baseline="-25000" dirty="0">
                <a:sym typeface="Symbol" panose="05050102010706020507" pitchFamily="18" charset="2"/>
              </a:rPr>
              <a:t>0</a:t>
            </a:r>
            <a:r>
              <a:rPr lang="en-US" altLang="zh-CN" sz="2200" dirty="0">
                <a:latin typeface="+mn-lt"/>
                <a:cs typeface="Arial" panose="020B0604020202020204" pitchFamily="34" charset="0"/>
                <a:sym typeface="Symbol" panose="05050102010706020507" pitchFamily="18" charset="2"/>
              </a:rPr>
              <a:t>)=-45 °</a:t>
            </a:r>
            <a:r>
              <a:rPr lang="zh-CN" altLang="en-US" sz="2200" dirty="0">
                <a:latin typeface="+mn-lt"/>
                <a:cs typeface="Arial" panose="020B0604020202020204" pitchFamily="34" charset="0"/>
                <a:sym typeface="Symbol" panose="05050102010706020507" pitchFamily="18" charset="2"/>
              </a:rPr>
              <a:t>（滞后）</a:t>
            </a:r>
            <a:endParaRPr lang="en-US" altLang="zh-CN" sz="2200" dirty="0">
              <a:latin typeface="+mn-lt"/>
              <a:cs typeface="Arial" panose="020B0604020202020204" pitchFamily="34" charset="0"/>
              <a:sym typeface="Symbol" panose="05050102010706020507" pitchFamily="18" charset="2"/>
            </a:endParaRPr>
          </a:p>
          <a:p>
            <a:pPr>
              <a:lnSpc>
                <a:spcPct val="150000"/>
              </a:lnSpc>
            </a:pPr>
            <a:r>
              <a:rPr lang="zh-CN" altLang="en-US" sz="2200" dirty="0">
                <a:latin typeface="+mn-lt"/>
                <a:cs typeface="Arial" panose="020B0604020202020204" pitchFamily="34" charset="0"/>
                <a:sym typeface="Symbol" panose="05050102010706020507" pitchFamily="18" charset="2"/>
              </a:rPr>
              <a:t>（</a:t>
            </a:r>
            <a:r>
              <a:rPr lang="en-US" altLang="zh-CN" sz="2200" dirty="0">
                <a:latin typeface="+mn-lt"/>
                <a:cs typeface="Arial" panose="020B0604020202020204" pitchFamily="34" charset="0"/>
                <a:sym typeface="Symbol" panose="05050102010706020507" pitchFamily="18" charset="2"/>
              </a:rPr>
              <a:t>3</a:t>
            </a:r>
            <a:r>
              <a:rPr lang="zh-CN" altLang="en-US" sz="2200" dirty="0">
                <a:latin typeface="+mn-lt"/>
                <a:cs typeface="Arial" panose="020B0604020202020204" pitchFamily="34" charset="0"/>
                <a:sym typeface="Symbol" panose="05050102010706020507" pitchFamily="18" charset="2"/>
              </a:rPr>
              <a:t>）适用于低频或者变化缓慢的参数测量</a:t>
            </a:r>
            <a:endParaRPr lang="en-US" altLang="zh-CN" sz="2200" dirty="0">
              <a:latin typeface="+mn-lt"/>
              <a:cs typeface="Arial" panose="020B0604020202020204" pitchFamily="34" charset="0"/>
            </a:endParaRPr>
          </a:p>
        </p:txBody>
      </p:sp>
      <p:graphicFrame>
        <p:nvGraphicFramePr>
          <p:cNvPr id="20" name="对象 19">
            <a:extLst>
              <a:ext uri="{FF2B5EF4-FFF2-40B4-BE49-F238E27FC236}">
                <a16:creationId xmlns:a16="http://schemas.microsoft.com/office/drawing/2014/main" id="{693E0102-4675-4FDC-AECB-BDF2FA7FCE5D}"/>
              </a:ext>
            </a:extLst>
          </p:cNvPr>
          <p:cNvGraphicFramePr>
            <a:graphicFrameLocks noChangeAspect="1"/>
          </p:cNvGraphicFramePr>
          <p:nvPr>
            <p:extLst>
              <p:ext uri="{D42A27DB-BD31-4B8C-83A1-F6EECF244321}">
                <p14:modId xmlns:p14="http://schemas.microsoft.com/office/powerpoint/2010/main" val="495028103"/>
              </p:ext>
            </p:extLst>
          </p:nvPr>
        </p:nvGraphicFramePr>
        <p:xfrm>
          <a:off x="8364252" y="2672916"/>
          <a:ext cx="893763" cy="290512"/>
        </p:xfrm>
        <a:graphic>
          <a:graphicData uri="http://schemas.openxmlformats.org/presentationml/2006/ole">
            <mc:AlternateContent xmlns:mc="http://schemas.openxmlformats.org/markup-compatibility/2006">
              <mc:Choice xmlns:v="urn:schemas-microsoft-com:vml" Requires="v">
                <p:oleObj name="Equation" r:id="rId5" imgW="507960" imgH="164880" progId="Equation.DSMT4">
                  <p:embed/>
                </p:oleObj>
              </mc:Choice>
              <mc:Fallback>
                <p:oleObj name="Equation" r:id="rId5" imgW="507960" imgH="164880" progId="Equation.DSMT4">
                  <p:embed/>
                  <p:pic>
                    <p:nvPicPr>
                      <p:cNvPr id="11" name="对象 10"/>
                      <p:cNvPicPr>
                        <a:picLocks noChangeAspect="1" noChangeArrowheads="1"/>
                      </p:cNvPicPr>
                      <p:nvPr/>
                    </p:nvPicPr>
                    <p:blipFill>
                      <a:blip r:embed="rId6"/>
                      <a:srcRect/>
                      <a:stretch>
                        <a:fillRect/>
                      </a:stretch>
                    </p:blipFill>
                    <p:spPr bwMode="auto">
                      <a:xfrm>
                        <a:off x="8364252" y="2672916"/>
                        <a:ext cx="893763" cy="290512"/>
                      </a:xfrm>
                      <a:prstGeom prst="rect">
                        <a:avLst/>
                      </a:prstGeom>
                      <a:noFill/>
                    </p:spPr>
                  </p:pic>
                </p:oleObj>
              </mc:Fallback>
            </mc:AlternateContent>
          </a:graphicData>
        </a:graphic>
      </p:graphicFrame>
    </p:spTree>
    <p:extLst>
      <p:ext uri="{BB962C8B-B14F-4D97-AF65-F5344CB8AC3E}">
        <p14:creationId xmlns:p14="http://schemas.microsoft.com/office/powerpoint/2010/main" val="209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87388" y="1196975"/>
            <a:ext cx="11125236" cy="971885"/>
          </a:xfrm>
          <a:prstGeom prst="round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marL="449263" indent="-449263">
              <a:lnSpc>
                <a:spcPct val="110000"/>
              </a:lnSpc>
              <a:spcBef>
                <a:spcPct val="20000"/>
              </a:spcBef>
              <a:buSzPct val="120000"/>
              <a:defRPr/>
            </a:pPr>
            <a:r>
              <a:rPr lang="zh-CN" altLang="en-US" sz="2000" kern="0" dirty="0">
                <a:ea typeface="+mn-ea"/>
              </a:rPr>
              <a:t>例题</a:t>
            </a:r>
            <a:r>
              <a:rPr lang="en-US" altLang="zh-CN" sz="2000" kern="0" dirty="0">
                <a:ea typeface="+mn-ea"/>
              </a:rPr>
              <a:t>: </a:t>
            </a:r>
            <a:r>
              <a:rPr lang="zh-CN" altLang="en-US" sz="2000" kern="0" dirty="0">
                <a:ea typeface="+mn-ea"/>
              </a:rPr>
              <a:t>用一时间常数为</a:t>
            </a:r>
            <a:r>
              <a:rPr lang="en-US" altLang="zh-CN" sz="2000" kern="0" dirty="0">
                <a:ea typeface="+mn-ea"/>
              </a:rPr>
              <a:t>2s</a:t>
            </a:r>
            <a:r>
              <a:rPr lang="zh-CN" altLang="en-US" sz="2000" kern="0" dirty="0">
                <a:ea typeface="+mn-ea"/>
              </a:rPr>
              <a:t>的温度计测量炉温时，当炉温在</a:t>
            </a:r>
            <a:r>
              <a:rPr lang="en-US" altLang="zh-CN" sz="2000" kern="0" dirty="0">
                <a:ea typeface="+mn-ea"/>
              </a:rPr>
              <a:t>200℃—400℃</a:t>
            </a:r>
            <a:r>
              <a:rPr lang="zh-CN" altLang="en-US" sz="2000" kern="0" dirty="0">
                <a:ea typeface="+mn-ea"/>
              </a:rPr>
              <a:t>之间，以</a:t>
            </a:r>
            <a:r>
              <a:rPr lang="en-US" altLang="zh-CN" sz="2000" kern="0" dirty="0">
                <a:ea typeface="+mn-ea"/>
              </a:rPr>
              <a:t>150s</a:t>
            </a:r>
            <a:r>
              <a:rPr lang="zh-CN" altLang="en-US" sz="2000" kern="0" dirty="0">
                <a:ea typeface="+mn-ea"/>
              </a:rPr>
              <a:t>为周期，按正弦规律变化时，温度计测得的温度范围是多少？</a:t>
            </a:r>
            <a:r>
              <a:rPr lang="zh-CN" altLang="en-US" sz="2800" kern="0" dirty="0">
                <a:ea typeface="+mn-ea"/>
              </a:rPr>
              <a:t> </a:t>
            </a:r>
          </a:p>
        </p:txBody>
      </p:sp>
      <p:sp>
        <p:nvSpPr>
          <p:cNvPr id="3" name="Rectangle 4"/>
          <p:cNvSpPr>
            <a:spLocks noChangeArrowheads="1"/>
          </p:cNvSpPr>
          <p:nvPr/>
        </p:nvSpPr>
        <p:spPr bwMode="auto">
          <a:xfrm>
            <a:off x="731404" y="2638494"/>
            <a:ext cx="939684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ts val="1200"/>
              </a:spcBef>
              <a:buSzTx/>
              <a:buFontTx/>
              <a:buNone/>
            </a:pPr>
            <a:r>
              <a:rPr lang="zh-CN" altLang="en-US" sz="2000" dirty="0">
                <a:solidFill>
                  <a:schemeClr val="tx1"/>
                </a:solidFill>
                <a:latin typeface="+mn-ea"/>
                <a:ea typeface="+mn-ea"/>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1</a:t>
            </a:r>
            <a:r>
              <a:rPr lang="zh-CN" altLang="en-US" sz="2000" dirty="0">
                <a:solidFill>
                  <a:schemeClr val="tx1"/>
                </a:solidFill>
                <a:latin typeface="Times New Roman" panose="02020603050405020304" pitchFamily="18" charset="0"/>
                <a:ea typeface="+mn-ea"/>
                <a:cs typeface="Times New Roman" panose="02020603050405020304" pitchFamily="18" charset="0"/>
              </a:rPr>
              <a:t>）已知</a:t>
            </a:r>
            <a:r>
              <a:rPr lang="en-US" altLang="zh-CN" sz="2000" dirty="0">
                <a:solidFill>
                  <a:schemeClr val="tx1"/>
                </a:solidFill>
                <a:latin typeface="Times New Roman" panose="02020603050405020304" pitchFamily="18" charset="0"/>
                <a:ea typeface="+mn-ea"/>
                <a:cs typeface="Times New Roman" panose="02020603050405020304" pitchFamily="18" charset="0"/>
              </a:rPr>
              <a:t>:   </a:t>
            </a:r>
            <a:r>
              <a:rPr lang="zh-CN" altLang="en-US" sz="2000" dirty="0">
                <a:solidFill>
                  <a:schemeClr val="tx1"/>
                </a:solidFill>
                <a:latin typeface="Times New Roman" panose="02020603050405020304" pitchFamily="18" charset="0"/>
                <a:ea typeface="+mn-ea"/>
                <a:cs typeface="Times New Roman" panose="02020603050405020304" pitchFamily="18" charset="0"/>
              </a:rPr>
              <a:t>被测输入量为</a:t>
            </a:r>
            <a:r>
              <a:rPr lang="en-US" altLang="zh-CN" sz="2000" dirty="0">
                <a:solidFill>
                  <a:schemeClr val="tx1"/>
                </a:solidFill>
                <a:latin typeface="Times New Roman" panose="02020603050405020304" pitchFamily="18" charset="0"/>
                <a:ea typeface="+mn-ea"/>
                <a:cs typeface="Times New Roman" panose="02020603050405020304" pitchFamily="18" charset="0"/>
              </a:rPr>
              <a:t>X=300+100sin</a:t>
            </a:r>
            <a:r>
              <a:rPr lang="en-US" altLang="zh-CN" sz="2000"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t</a:t>
            </a:r>
            <a:r>
              <a:rPr lang="zh-CN"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=2</a:t>
            </a:r>
            <a:r>
              <a:rPr lang="el-GR" altLang="zh-CN" sz="2000" dirty="0">
                <a:solidFill>
                  <a:schemeClr val="tx1"/>
                </a:solidFill>
                <a:latin typeface="Times New Roman" panose="02020603050405020304" pitchFamily="18" charset="0"/>
                <a:ea typeface="+mn-ea"/>
                <a:cs typeface="Times New Roman" panose="02020603050405020304" pitchFamily="18" charset="0"/>
              </a:rPr>
              <a:t>π</a:t>
            </a:r>
            <a:r>
              <a:rPr lang="en-US" altLang="zh-CN" sz="2000" dirty="0">
                <a:solidFill>
                  <a:schemeClr val="tx1"/>
                </a:solidFill>
                <a:latin typeface="Times New Roman" panose="02020603050405020304" pitchFamily="18" charset="0"/>
                <a:ea typeface="+mn-ea"/>
                <a:cs typeface="Times New Roman" panose="02020603050405020304" pitchFamily="18" charset="0"/>
              </a:rPr>
              <a:t>/150</a:t>
            </a:r>
          </a:p>
          <a:p>
            <a:pPr eaLnBrk="1" hangingPunct="1">
              <a:lnSpc>
                <a:spcPct val="100000"/>
              </a:lnSpc>
              <a:spcBef>
                <a:spcPts val="1200"/>
              </a:spcBef>
              <a:buSzTx/>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         </a:t>
            </a:r>
            <a:r>
              <a:rPr lang="zh-CN" altLang="en-US" sz="2000" dirty="0">
                <a:solidFill>
                  <a:schemeClr val="tx1"/>
                </a:solidFill>
                <a:latin typeface="Times New Roman" panose="02020603050405020304" pitchFamily="18" charset="0"/>
                <a:ea typeface="+mn-ea"/>
                <a:cs typeface="Times New Roman" panose="02020603050405020304" pitchFamily="18" charset="0"/>
              </a:rPr>
              <a:t>测量系统为一阶系统，时间常数</a:t>
            </a:r>
            <a:r>
              <a:rPr lang="el-GR" altLang="zh-CN" sz="2000" dirty="0">
                <a:solidFill>
                  <a:schemeClr val="tx1"/>
                </a:solidFill>
                <a:latin typeface="Times New Roman" panose="02020603050405020304" pitchFamily="18" charset="0"/>
                <a:ea typeface="+mn-ea"/>
                <a:cs typeface="Times New Roman" panose="02020603050405020304" pitchFamily="18" charset="0"/>
              </a:rPr>
              <a:t>τ</a:t>
            </a:r>
            <a:r>
              <a:rPr lang="en-US" altLang="zh-CN" sz="2000" dirty="0">
                <a:solidFill>
                  <a:schemeClr val="tx1"/>
                </a:solidFill>
                <a:latin typeface="Times New Roman" panose="02020603050405020304" pitchFamily="18" charset="0"/>
                <a:ea typeface="+mn-ea"/>
                <a:cs typeface="Times New Roman" panose="02020603050405020304" pitchFamily="18" charset="0"/>
              </a:rPr>
              <a:t>=2s</a:t>
            </a:r>
            <a:r>
              <a:rPr lang="zh-CN" altLang="en-US" sz="2000" dirty="0">
                <a:solidFill>
                  <a:schemeClr val="tx1"/>
                </a:solidFill>
                <a:latin typeface="Times New Roman" panose="02020603050405020304" pitchFamily="18" charset="0"/>
                <a:ea typeface="+mn-ea"/>
                <a:cs typeface="Times New Roman" panose="02020603050405020304" pitchFamily="18" charset="0"/>
              </a:rPr>
              <a:t>，其幅值与频率的关系：</a:t>
            </a:r>
            <a:endParaRPr lang="en-US" altLang="zh-CN" sz="2000" dirty="0">
              <a:solidFill>
                <a:schemeClr val="tx1"/>
              </a:solidFill>
              <a:latin typeface="Times New Roman" panose="02020603050405020304" pitchFamily="18" charset="0"/>
              <a:ea typeface="+mn-ea"/>
              <a:cs typeface="Times New Roman" panose="02020603050405020304" pitchFamily="18" charset="0"/>
            </a:endParaRPr>
          </a:p>
          <a:p>
            <a:pPr eaLnBrk="1" hangingPunct="1">
              <a:lnSpc>
                <a:spcPct val="100000"/>
              </a:lnSpc>
              <a:spcBef>
                <a:spcPts val="1200"/>
              </a:spcBef>
              <a:buSzTx/>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	|A(</a:t>
            </a:r>
            <a:r>
              <a:rPr lang="en-US" altLang="zh-CN" sz="2000"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)|=|1/(1+</a:t>
            </a:r>
            <a:r>
              <a:rPr lang="en-US" altLang="zh-CN" sz="2000" dirty="0">
                <a:solidFill>
                  <a:schemeClr val="tx1"/>
                </a:solidFill>
                <a:latin typeface="Times New Roman" panose="02020603050405020304" pitchFamily="18" charset="0"/>
                <a:ea typeface="+mn-ea"/>
                <a:cs typeface="Times New Roman" panose="02020603050405020304" pitchFamily="18" charset="0"/>
                <a:sym typeface="Symbol" panose="05050102010706020507" pitchFamily="18" charset="2"/>
              </a:rPr>
              <a:t></a:t>
            </a:r>
            <a:r>
              <a:rPr lang="el-GR" altLang="zh-CN" sz="2000" dirty="0">
                <a:solidFill>
                  <a:schemeClr val="tx1"/>
                </a:solidFill>
                <a:latin typeface="Times New Roman" panose="02020603050405020304" pitchFamily="18" charset="0"/>
                <a:ea typeface="+mn-ea"/>
                <a:cs typeface="Times New Roman" panose="02020603050405020304" pitchFamily="18" charset="0"/>
              </a:rPr>
              <a:t>τ</a:t>
            </a: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baseline="30000" dirty="0">
                <a:solidFill>
                  <a:schemeClr val="tx1"/>
                </a:solidFill>
                <a:latin typeface="Times New Roman" panose="02020603050405020304" pitchFamily="18" charset="0"/>
                <a:ea typeface="+mn-ea"/>
                <a:cs typeface="Times New Roman" panose="02020603050405020304" pitchFamily="18" charset="0"/>
              </a:rPr>
              <a:t> 1/2</a:t>
            </a:r>
            <a:r>
              <a:rPr lang="en-US" altLang="zh-CN" sz="2000" dirty="0">
                <a:solidFill>
                  <a:schemeClr val="tx1"/>
                </a:solidFill>
                <a:latin typeface="Times New Roman" panose="02020603050405020304" pitchFamily="18" charset="0"/>
                <a:ea typeface="+mn-ea"/>
                <a:cs typeface="Times New Roman" panose="02020603050405020304" pitchFamily="18" charset="0"/>
              </a:rPr>
              <a:t>|=1/[1+(2 *2</a:t>
            </a:r>
            <a:r>
              <a:rPr lang="el-GR" altLang="zh-CN" sz="2000" dirty="0">
                <a:solidFill>
                  <a:schemeClr val="tx1"/>
                </a:solidFill>
                <a:latin typeface="Times New Roman" panose="02020603050405020304" pitchFamily="18" charset="0"/>
                <a:ea typeface="+mn-ea"/>
                <a:cs typeface="Times New Roman" panose="02020603050405020304" pitchFamily="18" charset="0"/>
              </a:rPr>
              <a:t>π</a:t>
            </a:r>
            <a:r>
              <a:rPr lang="en-US" altLang="zh-CN" sz="2000" dirty="0">
                <a:solidFill>
                  <a:schemeClr val="tx1"/>
                </a:solidFill>
                <a:latin typeface="Times New Roman" panose="02020603050405020304" pitchFamily="18" charset="0"/>
                <a:ea typeface="+mn-ea"/>
                <a:cs typeface="Times New Roman" panose="02020603050405020304" pitchFamily="18" charset="0"/>
              </a:rPr>
              <a:t>/150)</a:t>
            </a:r>
            <a:r>
              <a:rPr lang="en-US" altLang="zh-CN" sz="2000" baseline="30000" dirty="0">
                <a:solidFill>
                  <a:schemeClr val="tx1"/>
                </a:solidFill>
                <a:latin typeface="Times New Roman" panose="02020603050405020304" pitchFamily="18" charset="0"/>
                <a:ea typeface="+mn-ea"/>
                <a:cs typeface="Times New Roman" panose="02020603050405020304" pitchFamily="18" charset="0"/>
              </a:rPr>
              <a:t>2</a:t>
            </a: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baseline="30000" dirty="0">
                <a:solidFill>
                  <a:schemeClr val="tx1"/>
                </a:solidFill>
                <a:latin typeface="Times New Roman" panose="02020603050405020304" pitchFamily="18" charset="0"/>
                <a:ea typeface="+mn-ea"/>
                <a:cs typeface="Times New Roman" panose="02020603050405020304" pitchFamily="18" charset="0"/>
              </a:rPr>
              <a:t>1/2</a:t>
            </a:r>
            <a:r>
              <a:rPr lang="en-US" altLang="zh-CN" sz="2000" dirty="0">
                <a:solidFill>
                  <a:schemeClr val="tx1"/>
                </a:solidFill>
                <a:latin typeface="Times New Roman" panose="02020603050405020304" pitchFamily="18" charset="0"/>
                <a:ea typeface="+mn-ea"/>
                <a:cs typeface="Times New Roman" panose="02020603050405020304" pitchFamily="18" charset="0"/>
              </a:rPr>
              <a:t>=1/1.0035=0.996</a:t>
            </a:r>
          </a:p>
          <a:p>
            <a:pPr>
              <a:lnSpc>
                <a:spcPct val="100000"/>
              </a:lnSpc>
              <a:spcBef>
                <a:spcPts val="1200"/>
              </a:spcBef>
              <a:buSzTx/>
              <a:buFontTx/>
              <a:buNone/>
            </a:pPr>
            <a:r>
              <a:rPr lang="zh-CN"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2</a:t>
            </a:r>
            <a:r>
              <a:rPr lang="zh-CN" altLang="en-US" sz="2000" dirty="0">
                <a:solidFill>
                  <a:schemeClr val="tx1"/>
                </a:solidFill>
                <a:latin typeface="Times New Roman" panose="02020603050405020304" pitchFamily="18" charset="0"/>
                <a:ea typeface="+mn-ea"/>
                <a:cs typeface="Times New Roman" panose="02020603050405020304" pitchFamily="18" charset="0"/>
              </a:rPr>
              <a:t>）输出温度的波动幅度为：</a:t>
            </a:r>
            <a:r>
              <a:rPr lang="en-US" altLang="zh-CN" sz="2000" dirty="0">
                <a:solidFill>
                  <a:schemeClr val="tx1"/>
                </a:solidFill>
                <a:latin typeface="Times New Roman" panose="02020603050405020304" pitchFamily="18" charset="0"/>
                <a:ea typeface="+mn-ea"/>
                <a:cs typeface="Times New Roman" panose="02020603050405020304" pitchFamily="18" charset="0"/>
              </a:rPr>
              <a:t>100</a:t>
            </a:r>
            <a:r>
              <a:rPr lang="zh-CN"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 |A(w)|=99.6 (</a:t>
            </a:r>
            <a:r>
              <a:rPr lang="en-US" altLang="zh-CN"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   </a:t>
            </a:r>
          </a:p>
          <a:p>
            <a:pPr>
              <a:lnSpc>
                <a:spcPct val="100000"/>
              </a:lnSpc>
              <a:spcBef>
                <a:spcPts val="1200"/>
              </a:spcBef>
              <a:buSzTx/>
              <a:buFontTx/>
              <a:buNone/>
            </a:pPr>
            <a:r>
              <a:rPr lang="zh-CN"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2</a:t>
            </a:r>
            <a:r>
              <a:rPr lang="zh-CN" altLang="en-US" sz="2000" dirty="0">
                <a:solidFill>
                  <a:schemeClr val="tx1"/>
                </a:solidFill>
                <a:latin typeface="Times New Roman" panose="02020603050405020304" pitchFamily="18" charset="0"/>
                <a:ea typeface="+mn-ea"/>
                <a:cs typeface="Times New Roman" panose="02020603050405020304" pitchFamily="18" charset="0"/>
              </a:rPr>
              <a:t>）输入为</a:t>
            </a:r>
            <a:r>
              <a:rPr lang="en-US" altLang="zh-CN" sz="2000" dirty="0">
                <a:solidFill>
                  <a:schemeClr val="tx1"/>
                </a:solidFill>
                <a:latin typeface="Times New Roman" panose="02020603050405020304" pitchFamily="18" charset="0"/>
                <a:ea typeface="+mn-ea"/>
                <a:cs typeface="Times New Roman" panose="02020603050405020304" pitchFamily="18" charset="0"/>
              </a:rPr>
              <a:t>200℃</a:t>
            </a:r>
            <a:r>
              <a:rPr lang="zh-CN"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400℃</a:t>
            </a:r>
            <a:r>
              <a:rPr lang="zh-CN" altLang="en-US" sz="2000" dirty="0">
                <a:solidFill>
                  <a:schemeClr val="tx1"/>
                </a:solidFill>
                <a:latin typeface="Times New Roman" panose="02020603050405020304" pitchFamily="18" charset="0"/>
                <a:ea typeface="+mn-ea"/>
                <a:cs typeface="Times New Roman" panose="02020603050405020304" pitchFamily="18" charset="0"/>
              </a:rPr>
              <a:t>时，其输出分别为：</a:t>
            </a:r>
          </a:p>
          <a:p>
            <a:pPr>
              <a:lnSpc>
                <a:spcPct val="100000"/>
              </a:lnSpc>
              <a:spcBef>
                <a:spcPts val="1200"/>
              </a:spcBef>
              <a:buSzTx/>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	Y(200)=300-99.6=200.4 (</a:t>
            </a:r>
            <a:r>
              <a:rPr lang="en-US" altLang="zh-CN"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 </a:t>
            </a:r>
          </a:p>
          <a:p>
            <a:pPr>
              <a:lnSpc>
                <a:spcPct val="100000"/>
              </a:lnSpc>
              <a:spcBef>
                <a:spcPts val="1200"/>
              </a:spcBef>
              <a:buSzTx/>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	Y(400)=300+99.6=399.6 (</a:t>
            </a:r>
            <a:r>
              <a:rPr lang="en-US" altLang="zh-CN"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000" dirty="0">
                <a:solidFill>
                  <a:schemeClr val="tx1"/>
                </a:solidFill>
                <a:latin typeface="Times New Roman" panose="02020603050405020304" pitchFamily="18" charset="0"/>
                <a:ea typeface="+mn-ea"/>
                <a:cs typeface="Times New Roman" panose="02020603050405020304" pitchFamily="18" charset="0"/>
              </a:rPr>
              <a:t>) </a:t>
            </a:r>
          </a:p>
        </p:txBody>
      </p:sp>
    </p:spTree>
    <p:extLst>
      <p:ext uri="{BB962C8B-B14F-4D97-AF65-F5344CB8AC3E}">
        <p14:creationId xmlns:p14="http://schemas.microsoft.com/office/powerpoint/2010/main" val="317114726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bwMode="auto">
          <a:xfrm>
            <a:off x="4124326" y="146050"/>
            <a:ext cx="5184775" cy="617538"/>
          </a:xfrm>
          <a:prstGeom prst="rect">
            <a:avLst/>
          </a:prstGeom>
          <a:noFill/>
          <a:ln>
            <a:miter lim="800000"/>
            <a:headEnd/>
            <a:tailEnd/>
          </a:ln>
        </p:spPr>
        <p:txBody>
          <a:bodyPr/>
          <a:lstStyle/>
          <a:p>
            <a:pPr marL="449263" indent="-449263" algn="ctr">
              <a:lnSpc>
                <a:spcPct val="110000"/>
              </a:lnSpc>
              <a:spcBef>
                <a:spcPct val="20000"/>
              </a:spcBef>
              <a:buSzPct val="120000"/>
              <a:defRPr/>
            </a:pPr>
            <a:endParaRPr lang="zh-CN" altLang="en-US" sz="2800" kern="0" dirty="0">
              <a:solidFill>
                <a:schemeClr val="accent1">
                  <a:lumMod val="75000"/>
                </a:schemeClr>
              </a:solidFill>
              <a:latin typeface="+mn-lt"/>
              <a:ea typeface="+mn-ea"/>
            </a:endParaRPr>
          </a:p>
        </p:txBody>
      </p:sp>
      <p:sp>
        <p:nvSpPr>
          <p:cNvPr id="18" name="标题 2"/>
          <p:cNvSpPr>
            <a:spLocks noGrp="1"/>
          </p:cNvSpPr>
          <p:nvPr>
            <p:ph type="title"/>
          </p:nvPr>
        </p:nvSpPr>
        <p:spPr>
          <a:xfrm>
            <a:off x="670787" y="971543"/>
            <a:ext cx="2832925" cy="576000"/>
          </a:xfrm>
        </p:spPr>
        <p:txBody>
          <a:bodyPr>
            <a:normAutofit/>
          </a:bodyPr>
          <a:lstStyle/>
          <a:p>
            <a:r>
              <a:rPr lang="zh-CN" altLang="en-US" dirty="0">
                <a:solidFill>
                  <a:srgbClr val="004098"/>
                </a:solidFill>
              </a:rPr>
              <a:t>二阶系统</a:t>
            </a:r>
          </a:p>
        </p:txBody>
      </p:sp>
      <p:graphicFrame>
        <p:nvGraphicFramePr>
          <p:cNvPr id="20" name="对象 19"/>
          <p:cNvGraphicFramePr>
            <a:graphicFrameLocks noChangeAspect="1"/>
          </p:cNvGraphicFramePr>
          <p:nvPr>
            <p:extLst>
              <p:ext uri="{D42A27DB-BD31-4B8C-83A1-F6EECF244321}">
                <p14:modId xmlns:p14="http://schemas.microsoft.com/office/powerpoint/2010/main" val="2748437783"/>
              </p:ext>
            </p:extLst>
          </p:nvPr>
        </p:nvGraphicFramePr>
        <p:xfrm>
          <a:off x="1814513" y="2297113"/>
          <a:ext cx="3467100" cy="712787"/>
        </p:xfrm>
        <a:graphic>
          <a:graphicData uri="http://schemas.openxmlformats.org/presentationml/2006/ole">
            <mc:AlternateContent xmlns:mc="http://schemas.openxmlformats.org/markup-compatibility/2006">
              <mc:Choice xmlns:v="urn:schemas-microsoft-com:vml" Requires="v">
                <p:oleObj name="公式" r:id="rId2" imgW="2222280" imgH="457200" progId="Equation.3">
                  <p:embed/>
                </p:oleObj>
              </mc:Choice>
              <mc:Fallback>
                <p:oleObj name="公式" r:id="rId2" imgW="2222280" imgH="457200" progId="Equation.3">
                  <p:embed/>
                  <p:pic>
                    <p:nvPicPr>
                      <p:cNvPr id="14" name="对象 13"/>
                      <p:cNvPicPr/>
                      <p:nvPr/>
                    </p:nvPicPr>
                    <p:blipFill>
                      <a:blip r:embed="rId3"/>
                      <a:stretch>
                        <a:fillRect/>
                      </a:stretch>
                    </p:blipFill>
                    <p:spPr>
                      <a:xfrm>
                        <a:off x="1814513" y="2297113"/>
                        <a:ext cx="3467100" cy="712787"/>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777986901"/>
              </p:ext>
            </p:extLst>
          </p:nvPr>
        </p:nvGraphicFramePr>
        <p:xfrm>
          <a:off x="8616803" y="2028430"/>
          <a:ext cx="3172286" cy="995558"/>
        </p:xfrm>
        <a:graphic>
          <a:graphicData uri="http://schemas.openxmlformats.org/presentationml/2006/ole">
            <mc:AlternateContent xmlns:mc="http://schemas.openxmlformats.org/markup-compatibility/2006">
              <mc:Choice xmlns:v="urn:schemas-microsoft-com:vml" Requires="v">
                <p:oleObj name="公式" r:id="rId4" imgW="2387520" imgH="749160" progId="Equation.3">
                  <p:embed/>
                </p:oleObj>
              </mc:Choice>
              <mc:Fallback>
                <p:oleObj name="公式" r:id="rId4" imgW="2387520" imgH="749160" progId="Equation.3">
                  <p:embed/>
                  <p:pic>
                    <p:nvPicPr>
                      <p:cNvPr id="20" name="对象 19"/>
                      <p:cNvPicPr/>
                      <p:nvPr/>
                    </p:nvPicPr>
                    <p:blipFill>
                      <a:blip r:embed="rId5"/>
                      <a:stretch>
                        <a:fillRect/>
                      </a:stretch>
                    </p:blipFill>
                    <p:spPr>
                      <a:xfrm>
                        <a:off x="8616803" y="2028430"/>
                        <a:ext cx="3172286" cy="99555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83897313"/>
              </p:ext>
            </p:extLst>
          </p:nvPr>
        </p:nvGraphicFramePr>
        <p:xfrm>
          <a:off x="7997009" y="3759767"/>
          <a:ext cx="3471863" cy="1062038"/>
        </p:xfrm>
        <a:graphic>
          <a:graphicData uri="http://schemas.openxmlformats.org/presentationml/2006/ole">
            <mc:AlternateContent xmlns:mc="http://schemas.openxmlformats.org/markup-compatibility/2006">
              <mc:Choice xmlns:v="urn:schemas-microsoft-com:vml" Requires="v">
                <p:oleObj name="Equation" r:id="rId6" imgW="2692080" imgH="825480" progId="Equation.DSMT4">
                  <p:embed/>
                </p:oleObj>
              </mc:Choice>
              <mc:Fallback>
                <p:oleObj name="Equation" r:id="rId6" imgW="2692080" imgH="825480" progId="Equation.DSMT4">
                  <p:embed/>
                  <p:pic>
                    <p:nvPicPr>
                      <p:cNvPr id="21" name="对象 20"/>
                      <p:cNvPicPr/>
                      <p:nvPr/>
                    </p:nvPicPr>
                    <p:blipFill>
                      <a:blip r:embed="rId7"/>
                      <a:stretch>
                        <a:fillRect/>
                      </a:stretch>
                    </p:blipFill>
                    <p:spPr>
                      <a:xfrm>
                        <a:off x="7997009" y="3759767"/>
                        <a:ext cx="3471863" cy="1062038"/>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439245140"/>
              </p:ext>
            </p:extLst>
          </p:nvPr>
        </p:nvGraphicFramePr>
        <p:xfrm>
          <a:off x="9077325" y="5332413"/>
          <a:ext cx="1943100" cy="1211262"/>
        </p:xfrm>
        <a:graphic>
          <a:graphicData uri="http://schemas.openxmlformats.org/presentationml/2006/ole">
            <mc:AlternateContent xmlns:mc="http://schemas.openxmlformats.org/markup-compatibility/2006">
              <mc:Choice xmlns:v="urn:schemas-microsoft-com:vml" Requires="v">
                <p:oleObj name="公式" r:id="rId8" imgW="1549080" imgH="965160" progId="Equation.3">
                  <p:embed/>
                </p:oleObj>
              </mc:Choice>
              <mc:Fallback>
                <p:oleObj name="公式" r:id="rId8" imgW="1549080" imgH="965160" progId="Equation.3">
                  <p:embed/>
                  <p:pic>
                    <p:nvPicPr>
                      <p:cNvPr id="22" name="对象 21"/>
                      <p:cNvPicPr/>
                      <p:nvPr/>
                    </p:nvPicPr>
                    <p:blipFill>
                      <a:blip r:embed="rId9"/>
                      <a:stretch>
                        <a:fillRect/>
                      </a:stretch>
                    </p:blipFill>
                    <p:spPr>
                      <a:xfrm>
                        <a:off x="9077325" y="5332413"/>
                        <a:ext cx="1943100" cy="1211262"/>
                      </a:xfrm>
                      <a:prstGeom prst="rect">
                        <a:avLst/>
                      </a:prstGeom>
                    </p:spPr>
                  </p:pic>
                </p:oleObj>
              </mc:Fallback>
            </mc:AlternateContent>
          </a:graphicData>
        </a:graphic>
      </p:graphicFrame>
      <p:graphicFrame>
        <p:nvGraphicFramePr>
          <p:cNvPr id="11" name="对象 2">
            <a:extLst>
              <a:ext uri="{FF2B5EF4-FFF2-40B4-BE49-F238E27FC236}">
                <a16:creationId xmlns:a16="http://schemas.microsoft.com/office/drawing/2014/main" id="{78587BCE-4ECB-49E4-BEC1-EE32B8266C2F}"/>
              </a:ext>
            </a:extLst>
          </p:cNvPr>
          <p:cNvGraphicFramePr>
            <a:graphicFrameLocks noChangeAspect="1"/>
          </p:cNvGraphicFramePr>
          <p:nvPr>
            <p:extLst>
              <p:ext uri="{D42A27DB-BD31-4B8C-83A1-F6EECF244321}">
                <p14:modId xmlns:p14="http://schemas.microsoft.com/office/powerpoint/2010/main" val="1931859489"/>
              </p:ext>
            </p:extLst>
          </p:nvPr>
        </p:nvGraphicFramePr>
        <p:xfrm>
          <a:off x="894964" y="3482749"/>
          <a:ext cx="1177925" cy="808037"/>
        </p:xfrm>
        <a:graphic>
          <a:graphicData uri="http://schemas.openxmlformats.org/presentationml/2006/ole">
            <mc:AlternateContent xmlns:mc="http://schemas.openxmlformats.org/markup-compatibility/2006">
              <mc:Choice xmlns:v="urn:schemas-microsoft-com:vml" Requires="v">
                <p:oleObj name="Equation" r:id="rId10" imgW="355320" imgH="241200" progId="Equation.DSMT4">
                  <p:embed/>
                </p:oleObj>
              </mc:Choice>
              <mc:Fallback>
                <p:oleObj name="Equation" r:id="rId10" imgW="355320" imgH="241200" progId="Equation.DSMT4">
                  <p:embed/>
                  <p:pic>
                    <p:nvPicPr>
                      <p:cNvPr id="53253" name="对象 2">
                        <a:extLst>
                          <a:ext uri="{FF2B5EF4-FFF2-40B4-BE49-F238E27FC236}">
                            <a16:creationId xmlns:a16="http://schemas.microsoft.com/office/drawing/2014/main" id="{3456E5DB-6F54-47E2-BE46-3A0F6FE6FB2F}"/>
                          </a:ext>
                        </a:extLst>
                      </p:cNvPr>
                      <p:cNvPicPr>
                        <a:picLocks noChangeAspect="1" noChangeArrowheads="1"/>
                      </p:cNvPicPr>
                      <p:nvPr/>
                    </p:nvPicPr>
                    <p:blipFill>
                      <a:blip r:embed="rId11"/>
                      <a:srcRect/>
                      <a:stretch>
                        <a:fillRect/>
                      </a:stretch>
                    </p:blipFill>
                    <p:spPr bwMode="auto">
                      <a:xfrm>
                        <a:off x="894964" y="3482749"/>
                        <a:ext cx="11779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2">
            <a:extLst>
              <a:ext uri="{FF2B5EF4-FFF2-40B4-BE49-F238E27FC236}">
                <a16:creationId xmlns:a16="http://schemas.microsoft.com/office/drawing/2014/main" id="{E4B6E428-D840-4F6B-8A6B-9E5136B2CA42}"/>
              </a:ext>
            </a:extLst>
          </p:cNvPr>
          <p:cNvGraphicFramePr>
            <a:graphicFrameLocks noChangeAspect="1"/>
          </p:cNvGraphicFramePr>
          <p:nvPr>
            <p:extLst>
              <p:ext uri="{D42A27DB-BD31-4B8C-83A1-F6EECF244321}">
                <p14:modId xmlns:p14="http://schemas.microsoft.com/office/powerpoint/2010/main" val="242827856"/>
              </p:ext>
            </p:extLst>
          </p:nvPr>
        </p:nvGraphicFramePr>
        <p:xfrm>
          <a:off x="2822875" y="3539490"/>
          <a:ext cx="1177925" cy="852487"/>
        </p:xfrm>
        <a:graphic>
          <a:graphicData uri="http://schemas.openxmlformats.org/presentationml/2006/ole">
            <mc:AlternateContent xmlns:mc="http://schemas.openxmlformats.org/markup-compatibility/2006">
              <mc:Choice xmlns:v="urn:schemas-microsoft-com:vml" Requires="v">
                <p:oleObj name="Equation" r:id="rId12" imgW="355320" imgH="253800" progId="Equation.DSMT4">
                  <p:embed/>
                </p:oleObj>
              </mc:Choice>
              <mc:Fallback>
                <p:oleObj name="Equation" r:id="rId12" imgW="355320" imgH="253800" progId="Equation.DSMT4">
                  <p:embed/>
                  <p:pic>
                    <p:nvPicPr>
                      <p:cNvPr id="11" name="对象 2">
                        <a:extLst>
                          <a:ext uri="{FF2B5EF4-FFF2-40B4-BE49-F238E27FC236}">
                            <a16:creationId xmlns:a16="http://schemas.microsoft.com/office/drawing/2014/main" id="{78587BCE-4ECB-49E4-BEC1-EE32B8266C2F}"/>
                          </a:ext>
                        </a:extLst>
                      </p:cNvPr>
                      <p:cNvPicPr>
                        <a:picLocks noChangeAspect="1" noChangeArrowheads="1"/>
                      </p:cNvPicPr>
                      <p:nvPr/>
                    </p:nvPicPr>
                    <p:blipFill>
                      <a:blip r:embed="rId13"/>
                      <a:srcRect/>
                      <a:stretch>
                        <a:fillRect/>
                      </a:stretch>
                    </p:blipFill>
                    <p:spPr bwMode="auto">
                      <a:xfrm>
                        <a:off x="2822875" y="3539490"/>
                        <a:ext cx="11779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 name="图片 14">
            <a:extLst>
              <a:ext uri="{FF2B5EF4-FFF2-40B4-BE49-F238E27FC236}">
                <a16:creationId xmlns:a16="http://schemas.microsoft.com/office/drawing/2014/main" id="{B8D03C0D-DE1D-4CCA-A19A-1A61FF58292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753" t="54017" r="14014" b="24846"/>
          <a:stretch/>
        </p:blipFill>
        <p:spPr>
          <a:xfrm>
            <a:off x="4268290" y="3579571"/>
            <a:ext cx="3282151" cy="1588465"/>
          </a:xfrm>
          <a:prstGeom prst="rect">
            <a:avLst/>
          </a:prstGeom>
        </p:spPr>
      </p:pic>
      <p:graphicFrame>
        <p:nvGraphicFramePr>
          <p:cNvPr id="16" name="对象 15">
            <a:extLst>
              <a:ext uri="{FF2B5EF4-FFF2-40B4-BE49-F238E27FC236}">
                <a16:creationId xmlns:a16="http://schemas.microsoft.com/office/drawing/2014/main" id="{796F4345-5FB2-4E51-84AA-4CC1170B3F03}"/>
              </a:ext>
            </a:extLst>
          </p:cNvPr>
          <p:cNvGraphicFramePr>
            <a:graphicFrameLocks noChangeAspect="1"/>
          </p:cNvGraphicFramePr>
          <p:nvPr>
            <p:extLst>
              <p:ext uri="{D42A27DB-BD31-4B8C-83A1-F6EECF244321}">
                <p14:modId xmlns:p14="http://schemas.microsoft.com/office/powerpoint/2010/main" val="1561385108"/>
              </p:ext>
            </p:extLst>
          </p:nvPr>
        </p:nvGraphicFramePr>
        <p:xfrm>
          <a:off x="3114930" y="1644748"/>
          <a:ext cx="3351213" cy="652463"/>
        </p:xfrm>
        <a:graphic>
          <a:graphicData uri="http://schemas.openxmlformats.org/presentationml/2006/ole">
            <mc:AlternateContent xmlns:mc="http://schemas.openxmlformats.org/markup-compatibility/2006">
              <mc:Choice xmlns:v="urn:schemas-microsoft-com:vml" Requires="v">
                <p:oleObj name="Equation" r:id="rId15" imgW="2145960" imgH="419040" progId="Equation.DSMT4">
                  <p:embed/>
                </p:oleObj>
              </mc:Choice>
              <mc:Fallback>
                <p:oleObj name="Equation" r:id="rId15" imgW="2145960" imgH="419040" progId="Equation.DSMT4">
                  <p:embed/>
                  <p:pic>
                    <p:nvPicPr>
                      <p:cNvPr id="20" name="对象 19"/>
                      <p:cNvPicPr/>
                      <p:nvPr/>
                    </p:nvPicPr>
                    <p:blipFill>
                      <a:blip r:embed="rId16"/>
                      <a:stretch>
                        <a:fillRect/>
                      </a:stretch>
                    </p:blipFill>
                    <p:spPr>
                      <a:xfrm>
                        <a:off x="3114930" y="1644748"/>
                        <a:ext cx="3351213" cy="652463"/>
                      </a:xfrm>
                      <a:prstGeom prst="rect">
                        <a:avLst/>
                      </a:prstGeom>
                    </p:spPr>
                  </p:pic>
                </p:oleObj>
              </mc:Fallback>
            </mc:AlternateContent>
          </a:graphicData>
        </a:graphic>
      </p:graphicFrame>
      <p:sp>
        <p:nvSpPr>
          <p:cNvPr id="2" name="内容占位符 3">
            <a:extLst>
              <a:ext uri="{FF2B5EF4-FFF2-40B4-BE49-F238E27FC236}">
                <a16:creationId xmlns:a16="http://schemas.microsoft.com/office/drawing/2014/main" id="{7A0417B4-420C-22D8-F46C-A9D1C23A32E3}"/>
              </a:ext>
            </a:extLst>
          </p:cNvPr>
          <p:cNvSpPr txBox="1">
            <a:spLocks/>
          </p:cNvSpPr>
          <p:nvPr/>
        </p:nvSpPr>
        <p:spPr>
          <a:xfrm>
            <a:off x="7680176" y="3026267"/>
            <a:ext cx="2170833"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chemeClr val="accent1">
                    <a:lumMod val="75000"/>
                  </a:schemeClr>
                </a:solidFill>
              </a:rPr>
              <a:t>幅频特性</a:t>
            </a:r>
            <a:endParaRPr lang="en-US" altLang="zh-CN" sz="2400" dirty="0">
              <a:solidFill>
                <a:schemeClr val="accent1">
                  <a:lumMod val="75000"/>
                </a:schemeClr>
              </a:solidFill>
            </a:endParaRPr>
          </a:p>
        </p:txBody>
      </p:sp>
      <p:sp>
        <p:nvSpPr>
          <p:cNvPr id="3" name="内容占位符 3">
            <a:extLst>
              <a:ext uri="{FF2B5EF4-FFF2-40B4-BE49-F238E27FC236}">
                <a16:creationId xmlns:a16="http://schemas.microsoft.com/office/drawing/2014/main" id="{C0C91C3D-03E2-E53A-08CF-48AC8CBD4C8C}"/>
              </a:ext>
            </a:extLst>
          </p:cNvPr>
          <p:cNvSpPr txBox="1">
            <a:spLocks/>
          </p:cNvSpPr>
          <p:nvPr/>
        </p:nvSpPr>
        <p:spPr>
          <a:xfrm>
            <a:off x="7767209" y="5077288"/>
            <a:ext cx="2170833"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chemeClr val="accent1">
                    <a:lumMod val="75000"/>
                  </a:schemeClr>
                </a:solidFill>
              </a:rPr>
              <a:t>相频特性</a:t>
            </a:r>
            <a:endParaRPr lang="en-US" altLang="zh-CN" sz="2400" dirty="0">
              <a:solidFill>
                <a:schemeClr val="accent1">
                  <a:lumMod val="75000"/>
                </a:schemeClr>
              </a:solidFill>
            </a:endParaRPr>
          </a:p>
        </p:txBody>
      </p:sp>
      <p:sp>
        <p:nvSpPr>
          <p:cNvPr id="4" name="内容占位符 3">
            <a:extLst>
              <a:ext uri="{FF2B5EF4-FFF2-40B4-BE49-F238E27FC236}">
                <a16:creationId xmlns:a16="http://schemas.microsoft.com/office/drawing/2014/main" id="{347DD02A-48A1-B6F1-95B1-24C630A3EDAC}"/>
              </a:ext>
            </a:extLst>
          </p:cNvPr>
          <p:cNvSpPr txBox="1">
            <a:spLocks/>
          </p:cNvSpPr>
          <p:nvPr/>
        </p:nvSpPr>
        <p:spPr>
          <a:xfrm>
            <a:off x="7562107" y="1473624"/>
            <a:ext cx="2746361"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chemeClr val="accent1">
                    <a:lumMod val="75000"/>
                  </a:schemeClr>
                </a:solidFill>
              </a:rPr>
              <a:t>频率特性（频域）</a:t>
            </a:r>
            <a:endParaRPr lang="en-US" altLang="zh-CN" sz="2400" dirty="0">
              <a:solidFill>
                <a:schemeClr val="accent1">
                  <a:lumMod val="75000"/>
                </a:schemeClr>
              </a:solidFill>
            </a:endParaRPr>
          </a:p>
        </p:txBody>
      </p:sp>
      <p:graphicFrame>
        <p:nvGraphicFramePr>
          <p:cNvPr id="8" name="对象 7">
            <a:extLst>
              <a:ext uri="{FF2B5EF4-FFF2-40B4-BE49-F238E27FC236}">
                <a16:creationId xmlns:a16="http://schemas.microsoft.com/office/drawing/2014/main" id="{7A55601D-F638-0C9B-7F6F-C2E7F2E95C2E}"/>
              </a:ext>
            </a:extLst>
          </p:cNvPr>
          <p:cNvGraphicFramePr>
            <a:graphicFrameLocks noChangeAspect="1"/>
          </p:cNvGraphicFramePr>
          <p:nvPr>
            <p:extLst>
              <p:ext uri="{D42A27DB-BD31-4B8C-83A1-F6EECF244321}">
                <p14:modId xmlns:p14="http://schemas.microsoft.com/office/powerpoint/2010/main" val="426402034"/>
              </p:ext>
            </p:extLst>
          </p:nvPr>
        </p:nvGraphicFramePr>
        <p:xfrm>
          <a:off x="1517526" y="5332413"/>
          <a:ext cx="2614612" cy="1008063"/>
        </p:xfrm>
        <a:graphic>
          <a:graphicData uri="http://schemas.openxmlformats.org/presentationml/2006/ole">
            <mc:AlternateContent xmlns:mc="http://schemas.openxmlformats.org/markup-compatibility/2006">
              <mc:Choice xmlns:v="urn:schemas-microsoft-com:vml" Requires="v">
                <p:oleObj name="Equation" r:id="rId17" imgW="1523880" imgH="583920" progId="Equation.DSMT4">
                  <p:embed/>
                </p:oleObj>
              </mc:Choice>
              <mc:Fallback>
                <p:oleObj name="Equation" r:id="rId17" imgW="1523880" imgH="583920" progId="Equation.DSMT4">
                  <p:embed/>
                  <p:pic>
                    <p:nvPicPr>
                      <p:cNvPr id="10" name="对象 9"/>
                      <p:cNvPicPr>
                        <a:picLocks noChangeAspect="1" noChangeArrowheads="1"/>
                      </p:cNvPicPr>
                      <p:nvPr/>
                    </p:nvPicPr>
                    <p:blipFill>
                      <a:blip r:embed="rId18"/>
                      <a:srcRect/>
                      <a:stretch>
                        <a:fillRect/>
                      </a:stretch>
                    </p:blipFill>
                    <p:spPr bwMode="auto">
                      <a:xfrm>
                        <a:off x="1517526" y="5332413"/>
                        <a:ext cx="2614612" cy="1008063"/>
                      </a:xfrm>
                      <a:prstGeom prst="rect">
                        <a:avLst/>
                      </a:prstGeom>
                      <a:noFill/>
                    </p:spPr>
                  </p:pic>
                </p:oleObj>
              </mc:Fallback>
            </mc:AlternateContent>
          </a:graphicData>
        </a:graphic>
      </p:graphicFrame>
      <p:sp>
        <p:nvSpPr>
          <p:cNvPr id="9" name="内容占位符 3">
            <a:extLst>
              <a:ext uri="{FF2B5EF4-FFF2-40B4-BE49-F238E27FC236}">
                <a16:creationId xmlns:a16="http://schemas.microsoft.com/office/drawing/2014/main" id="{B3B2E1E0-E194-522F-C0BD-7149B46514C7}"/>
              </a:ext>
            </a:extLst>
          </p:cNvPr>
          <p:cNvSpPr txBox="1">
            <a:spLocks/>
          </p:cNvSpPr>
          <p:nvPr/>
        </p:nvSpPr>
        <p:spPr>
          <a:xfrm>
            <a:off x="358665" y="1705045"/>
            <a:ext cx="2746361"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chemeClr val="accent1">
                    <a:lumMod val="75000"/>
                  </a:schemeClr>
                </a:solidFill>
              </a:rPr>
              <a:t>微分方程（时域）</a:t>
            </a:r>
            <a:endParaRPr lang="en-US" altLang="zh-CN" sz="2400" dirty="0">
              <a:solidFill>
                <a:schemeClr val="accent1">
                  <a:lumMod val="75000"/>
                </a:schemeClr>
              </a:solidFill>
            </a:endParaRPr>
          </a:p>
        </p:txBody>
      </p:sp>
      <p:sp>
        <p:nvSpPr>
          <p:cNvPr id="10" name="内容占位符 3">
            <a:extLst>
              <a:ext uri="{FF2B5EF4-FFF2-40B4-BE49-F238E27FC236}">
                <a16:creationId xmlns:a16="http://schemas.microsoft.com/office/drawing/2014/main" id="{13A63FDF-80BE-FAB7-D435-F68D42633040}"/>
              </a:ext>
            </a:extLst>
          </p:cNvPr>
          <p:cNvSpPr txBox="1">
            <a:spLocks/>
          </p:cNvSpPr>
          <p:nvPr/>
        </p:nvSpPr>
        <p:spPr>
          <a:xfrm>
            <a:off x="161935" y="4859652"/>
            <a:ext cx="3032912"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sz="2400" dirty="0">
                <a:solidFill>
                  <a:schemeClr val="accent1">
                    <a:lumMod val="75000"/>
                  </a:schemeClr>
                </a:solidFill>
              </a:rPr>
              <a:t>传递函数（复频域）</a:t>
            </a:r>
            <a:endParaRPr lang="en-US" altLang="zh-CN" sz="2400" dirty="0">
              <a:solidFill>
                <a:schemeClr val="accent1">
                  <a:lumMod val="75000"/>
                </a:schemeClr>
              </a:solidFill>
            </a:endParaRPr>
          </a:p>
        </p:txBody>
      </p:sp>
      <p:sp>
        <p:nvSpPr>
          <p:cNvPr id="17" name="内容占位符 3">
            <a:extLst>
              <a:ext uri="{FF2B5EF4-FFF2-40B4-BE49-F238E27FC236}">
                <a16:creationId xmlns:a16="http://schemas.microsoft.com/office/drawing/2014/main" id="{B369515B-4D03-76E3-F5CF-1D802094B2C2}"/>
              </a:ext>
            </a:extLst>
          </p:cNvPr>
          <p:cNvSpPr txBox="1">
            <a:spLocks/>
          </p:cNvSpPr>
          <p:nvPr/>
        </p:nvSpPr>
        <p:spPr>
          <a:xfrm>
            <a:off x="358665" y="2955289"/>
            <a:ext cx="5467640" cy="51096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Calibri" panose="020F0502020204030204" pitchFamily="34" charset="0"/>
              <a:buNone/>
            </a:pPr>
            <a:r>
              <a:rPr lang="zh-CN" altLang="en-US" sz="2400" dirty="0">
                <a:solidFill>
                  <a:schemeClr val="accent1">
                    <a:lumMod val="75000"/>
                  </a:schemeClr>
                </a:solidFill>
                <a:sym typeface="Symbol" panose="05050102010706020507" pitchFamily="18" charset="2"/>
              </a:rPr>
              <a:t></a:t>
            </a:r>
            <a:r>
              <a:rPr lang="en-US" altLang="zh-CN" sz="2400" baseline="-25000" dirty="0">
                <a:solidFill>
                  <a:schemeClr val="accent1">
                    <a:lumMod val="75000"/>
                  </a:schemeClr>
                </a:solidFill>
                <a:sym typeface="Symbol" panose="05050102010706020507" pitchFamily="18" charset="2"/>
              </a:rPr>
              <a:t>0</a:t>
            </a:r>
            <a:r>
              <a:rPr lang="zh-CN" altLang="en-US" sz="2400" dirty="0">
                <a:solidFill>
                  <a:schemeClr val="accent1">
                    <a:lumMod val="75000"/>
                  </a:schemeClr>
                </a:solidFill>
              </a:rPr>
              <a:t>为系统固有角频率，  </a:t>
            </a:r>
            <a:r>
              <a:rPr lang="zh-CN" altLang="en-US" sz="2400" dirty="0">
                <a:solidFill>
                  <a:schemeClr val="accent1">
                    <a:lumMod val="75000"/>
                  </a:schemeClr>
                </a:solidFill>
                <a:sym typeface="Symbol" panose="05050102010706020507" pitchFamily="18" charset="2"/>
              </a:rPr>
              <a:t></a:t>
            </a:r>
            <a:r>
              <a:rPr lang="zh-CN" altLang="en-US" sz="2400" dirty="0">
                <a:solidFill>
                  <a:schemeClr val="accent1">
                    <a:lumMod val="75000"/>
                  </a:schemeClr>
                </a:solidFill>
              </a:rPr>
              <a:t> 为阻尼比</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15326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4"/>
          <p:cNvGrpSpPr>
            <a:grpSpLocks/>
          </p:cNvGrpSpPr>
          <p:nvPr/>
        </p:nvGrpSpPr>
        <p:grpSpPr bwMode="auto">
          <a:xfrm>
            <a:off x="255529" y="895850"/>
            <a:ext cx="5372420" cy="5346635"/>
            <a:chOff x="1383" y="799"/>
            <a:chExt cx="4173" cy="2620"/>
          </a:xfrm>
        </p:grpSpPr>
        <p:pic>
          <p:nvPicPr>
            <p:cNvPr id="19" name="Picture 3" descr="2-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 y="799"/>
              <a:ext cx="4173" cy="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4"/>
            <p:cNvSpPr>
              <a:spLocks noChangeArrowheads="1"/>
            </p:cNvSpPr>
            <p:nvPr/>
          </p:nvSpPr>
          <p:spPr bwMode="auto">
            <a:xfrm>
              <a:off x="1846" y="1599"/>
              <a:ext cx="560" cy="361"/>
            </a:xfrm>
            <a:prstGeom prst="wedgeRoundRectCallout">
              <a:avLst>
                <a:gd name="adj1" fmla="val 162418"/>
                <a:gd name="adj2" fmla="val -48853"/>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bg1"/>
                  </a:solidFill>
                  <a:latin typeface="+mn-ea"/>
                  <a:ea typeface="+mn-ea"/>
                </a:rPr>
                <a:t>幅频特性</a:t>
              </a:r>
            </a:p>
          </p:txBody>
        </p:sp>
        <p:sp>
          <p:nvSpPr>
            <p:cNvPr id="21" name="AutoShape 5"/>
            <p:cNvSpPr>
              <a:spLocks noChangeArrowheads="1"/>
            </p:cNvSpPr>
            <p:nvPr/>
          </p:nvSpPr>
          <p:spPr bwMode="auto">
            <a:xfrm>
              <a:off x="3891" y="2908"/>
              <a:ext cx="541" cy="338"/>
            </a:xfrm>
            <a:prstGeom prst="wedgeRoundRectCallout">
              <a:avLst>
                <a:gd name="adj1" fmla="val -56106"/>
                <a:gd name="adj2" fmla="val -77849"/>
                <a:gd name="adj3"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r>
                <a:rPr lang="zh-CN" altLang="en-US" sz="1800" dirty="0">
                  <a:solidFill>
                    <a:schemeClr val="bg1"/>
                  </a:solidFill>
                  <a:latin typeface="+mn-ea"/>
                  <a:ea typeface="+mn-ea"/>
                </a:rPr>
                <a:t>相频特性</a:t>
              </a:r>
            </a:p>
          </p:txBody>
        </p:sp>
      </p:grpSp>
      <p:sp>
        <p:nvSpPr>
          <p:cNvPr id="22" name="Rectangle 6"/>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23" name="Rectangle 7"/>
          <p:cNvSpPr>
            <a:spLocks noChangeArrowheads="1"/>
          </p:cNvSpPr>
          <p:nvPr/>
        </p:nvSpPr>
        <p:spPr bwMode="auto">
          <a:xfrm>
            <a:off x="6003635" y="2825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24" name="Rectangle 9"/>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p>
        </p:txBody>
      </p:sp>
      <p:sp>
        <p:nvSpPr>
          <p:cNvPr id="25" name="TextBox 9"/>
          <p:cNvSpPr txBox="1">
            <a:spLocks noChangeArrowheads="1"/>
          </p:cNvSpPr>
          <p:nvPr/>
        </p:nvSpPr>
        <p:spPr bwMode="auto">
          <a:xfrm>
            <a:off x="5624451" y="1554525"/>
            <a:ext cx="6454208" cy="87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ts val="1200"/>
              </a:spcBef>
              <a:buSzTx/>
              <a:buFont typeface="Wingdings" panose="05000000000000000000" pitchFamily="2" charset="2"/>
              <a:buChar char="Ø"/>
            </a:pPr>
            <a:r>
              <a:rPr lang="zh-CN" altLang="en-US" sz="1800" dirty="0">
                <a:solidFill>
                  <a:srgbClr val="004098"/>
                </a:solidFill>
                <a:latin typeface="+mn-ea"/>
                <a:ea typeface="+mn-ea"/>
              </a:rPr>
              <a:t>输入信号频率</a:t>
            </a:r>
            <a:r>
              <a:rPr lang="zh-CN" altLang="en-US" sz="1800" i="1" dirty="0">
                <a:solidFill>
                  <a:srgbClr val="004098"/>
                </a:solidFill>
                <a:latin typeface="+mn-lt"/>
                <a:ea typeface="+mn-ea"/>
                <a:sym typeface="Symbol" panose="05050102010706020507" pitchFamily="18" charset="2"/>
              </a:rPr>
              <a:t></a:t>
            </a:r>
            <a:r>
              <a:rPr lang="zh-CN" altLang="en-US" sz="1800" dirty="0">
                <a:solidFill>
                  <a:srgbClr val="004098"/>
                </a:solidFill>
                <a:latin typeface="+mn-ea"/>
                <a:ea typeface="+mn-ea"/>
              </a:rPr>
              <a:t>等于系统固有频率</a:t>
            </a:r>
            <a:r>
              <a:rPr lang="zh-CN" altLang="en-US" sz="1800" i="1" dirty="0">
                <a:solidFill>
                  <a:srgbClr val="004098"/>
                </a:solidFill>
                <a:latin typeface="+mn-lt"/>
                <a:ea typeface="+mn-ea"/>
                <a:sym typeface="Symbol" panose="05050102010706020507" pitchFamily="18" charset="2"/>
              </a:rPr>
              <a:t></a:t>
            </a:r>
            <a:r>
              <a:rPr lang="en-US" altLang="zh-CN" sz="1800" i="1" baseline="-25000" dirty="0">
                <a:solidFill>
                  <a:srgbClr val="004098"/>
                </a:solidFill>
                <a:latin typeface="+mn-lt"/>
                <a:ea typeface="+mn-ea"/>
                <a:sym typeface="Symbol" panose="05050102010706020507" pitchFamily="18" charset="2"/>
              </a:rPr>
              <a:t>0</a:t>
            </a:r>
            <a:r>
              <a:rPr lang="zh-CN" altLang="en-US" sz="1800" dirty="0">
                <a:solidFill>
                  <a:srgbClr val="004098"/>
                </a:solidFill>
                <a:latin typeface="+mn-ea"/>
                <a:ea typeface="+mn-ea"/>
              </a:rPr>
              <a:t>时（</a:t>
            </a:r>
            <a:r>
              <a:rPr lang="zh-CN" altLang="en-US" sz="1800" i="1" dirty="0">
                <a:solidFill>
                  <a:srgbClr val="004098"/>
                </a:solidFill>
                <a:latin typeface="+mn-lt"/>
                <a:ea typeface="+mn-ea"/>
                <a:sym typeface="Symbol" panose="05050102010706020507" pitchFamily="18" charset="2"/>
              </a:rPr>
              <a:t> </a:t>
            </a:r>
            <a:r>
              <a:rPr lang="en-US" altLang="zh-CN" sz="1800" i="1" dirty="0">
                <a:solidFill>
                  <a:srgbClr val="004098"/>
                </a:solidFill>
                <a:latin typeface="+mn-lt"/>
                <a:ea typeface="+mn-ea"/>
                <a:sym typeface="Symbol" panose="05050102010706020507" pitchFamily="18" charset="2"/>
              </a:rPr>
              <a:t>=</a:t>
            </a:r>
            <a:r>
              <a:rPr lang="zh-CN" altLang="en-US" sz="1800" i="1" dirty="0">
                <a:solidFill>
                  <a:srgbClr val="004098"/>
                </a:solidFill>
                <a:latin typeface="+mn-lt"/>
                <a:ea typeface="+mn-ea"/>
                <a:sym typeface="Symbol" panose="05050102010706020507" pitchFamily="18" charset="2"/>
              </a:rPr>
              <a:t></a:t>
            </a:r>
            <a:r>
              <a:rPr lang="en-US" altLang="zh-CN" sz="1800" i="1" baseline="-25000" dirty="0">
                <a:solidFill>
                  <a:srgbClr val="004098"/>
                </a:solidFill>
                <a:latin typeface="+mn-lt"/>
                <a:ea typeface="+mn-ea"/>
                <a:sym typeface="Symbol" panose="05050102010706020507" pitchFamily="18" charset="2"/>
              </a:rPr>
              <a:t>0</a:t>
            </a:r>
            <a:r>
              <a:rPr lang="zh-CN" altLang="en-US" sz="1800" dirty="0">
                <a:solidFill>
                  <a:srgbClr val="004098"/>
                </a:solidFill>
                <a:latin typeface="+mn-ea"/>
                <a:ea typeface="+mn-ea"/>
                <a:sym typeface="Symbol" panose="05050102010706020507" pitchFamily="18" charset="2"/>
              </a:rPr>
              <a:t>）</a:t>
            </a:r>
            <a:r>
              <a:rPr lang="zh-CN" altLang="en-US" sz="1800" dirty="0">
                <a:solidFill>
                  <a:srgbClr val="004098"/>
                </a:solidFill>
                <a:latin typeface="+mn-ea"/>
                <a:ea typeface="+mn-ea"/>
              </a:rPr>
              <a:t>，</a:t>
            </a:r>
            <a:r>
              <a:rPr lang="zh-CN" altLang="en-US" sz="1800" dirty="0">
                <a:solidFill>
                  <a:srgbClr val="FF0000"/>
                </a:solidFill>
                <a:latin typeface="+mn-ea"/>
                <a:ea typeface="+mn-ea"/>
              </a:rPr>
              <a:t>出现共振</a:t>
            </a:r>
            <a:r>
              <a:rPr lang="zh-CN" altLang="en-US" sz="1800" dirty="0">
                <a:solidFill>
                  <a:srgbClr val="004098"/>
                </a:solidFill>
                <a:latin typeface="+mn-ea"/>
                <a:ea typeface="+mn-ea"/>
              </a:rPr>
              <a:t>，共振峰为</a:t>
            </a:r>
            <a:r>
              <a:rPr lang="en-US" altLang="zh-CN" sz="1800" dirty="0">
                <a:solidFill>
                  <a:srgbClr val="004098"/>
                </a:solidFill>
                <a:latin typeface="+mn-lt"/>
                <a:ea typeface="+mn-ea"/>
                <a:sym typeface="Wingdings" panose="05000000000000000000" pitchFamily="2" charset="2"/>
              </a:rPr>
              <a:t>|</a:t>
            </a:r>
            <a:r>
              <a:rPr lang="en-US" altLang="zh-CN" sz="1800" i="1" dirty="0">
                <a:solidFill>
                  <a:srgbClr val="004098"/>
                </a:solidFill>
                <a:latin typeface="+mn-lt"/>
                <a:ea typeface="+mn-ea"/>
                <a:sym typeface="Wingdings" panose="05000000000000000000" pitchFamily="2" charset="2"/>
              </a:rPr>
              <a:t>A(</a:t>
            </a:r>
            <a:r>
              <a:rPr lang="en-US" altLang="zh-CN" sz="1800" i="1" dirty="0">
                <a:solidFill>
                  <a:srgbClr val="004098"/>
                </a:solidFill>
                <a:latin typeface="+mn-lt"/>
                <a:ea typeface="+mn-ea"/>
                <a:sym typeface="Symbol" panose="05050102010706020507" pitchFamily="18" charset="2"/>
              </a:rPr>
              <a:t>)| =</a:t>
            </a:r>
            <a:r>
              <a:rPr lang="en-US" altLang="zh-CN" sz="1800" i="1" dirty="0">
                <a:solidFill>
                  <a:srgbClr val="004098"/>
                </a:solidFill>
                <a:latin typeface="+mj-lt"/>
                <a:ea typeface="+mn-ea"/>
              </a:rPr>
              <a:t> k/2</a:t>
            </a:r>
            <a:r>
              <a:rPr lang="en-US" altLang="zh-CN" sz="1800" i="1" dirty="0">
                <a:solidFill>
                  <a:srgbClr val="004098"/>
                </a:solidFill>
                <a:latin typeface="+mj-lt"/>
                <a:ea typeface="+mn-ea"/>
                <a:sym typeface="Symbol" panose="05050102010706020507" pitchFamily="18" charset="2"/>
              </a:rPr>
              <a:t> </a:t>
            </a:r>
            <a:r>
              <a:rPr lang="zh-CN" altLang="en-US" sz="1800" dirty="0">
                <a:solidFill>
                  <a:srgbClr val="004098"/>
                </a:solidFill>
                <a:latin typeface="+mn-ea"/>
                <a:ea typeface="+mn-ea"/>
              </a:rPr>
              <a:t>，阻尼比</a:t>
            </a:r>
            <a:r>
              <a:rPr lang="en-US" altLang="zh-CN" sz="1800" i="1" dirty="0">
                <a:solidFill>
                  <a:srgbClr val="004098"/>
                </a:solidFill>
                <a:latin typeface="+mj-lt"/>
                <a:ea typeface="+mn-ea"/>
                <a:sym typeface="Symbol" panose="05050102010706020507" pitchFamily="18" charset="2"/>
              </a:rPr>
              <a:t></a:t>
            </a:r>
            <a:r>
              <a:rPr lang="zh-CN" altLang="en-US" sz="1800" dirty="0">
                <a:solidFill>
                  <a:srgbClr val="004098"/>
                </a:solidFill>
                <a:latin typeface="+mj-lt"/>
                <a:ea typeface="+mn-ea"/>
                <a:sym typeface="Symbol" panose="05050102010706020507" pitchFamily="18" charset="2"/>
              </a:rPr>
              <a:t>很</a:t>
            </a:r>
            <a:r>
              <a:rPr lang="zh-CN" altLang="en-US" sz="1800" dirty="0">
                <a:solidFill>
                  <a:srgbClr val="004098"/>
                </a:solidFill>
                <a:latin typeface="+mn-ea"/>
                <a:ea typeface="+mn-ea"/>
              </a:rPr>
              <a:t>小时，共振峰较大。</a:t>
            </a:r>
            <a:endParaRPr lang="zh-CN" altLang="zh-CN" sz="1800" dirty="0">
              <a:solidFill>
                <a:srgbClr val="004098"/>
              </a:solidFill>
              <a:latin typeface="+mn-lt"/>
              <a:ea typeface="+mn-ea"/>
            </a:endParaRPr>
          </a:p>
        </p:txBody>
      </p:sp>
      <p:sp>
        <p:nvSpPr>
          <p:cNvPr id="2" name="文本框 1">
            <a:extLst>
              <a:ext uri="{FF2B5EF4-FFF2-40B4-BE49-F238E27FC236}">
                <a16:creationId xmlns:a16="http://schemas.microsoft.com/office/drawing/2014/main" id="{A498C7F1-803A-4F07-8DD5-693181BADFCA}"/>
              </a:ext>
            </a:extLst>
          </p:cNvPr>
          <p:cNvSpPr txBox="1"/>
          <p:nvPr/>
        </p:nvSpPr>
        <p:spPr>
          <a:xfrm>
            <a:off x="2783632" y="6403983"/>
            <a:ext cx="1440159" cy="369332"/>
          </a:xfrm>
          <a:prstGeom prst="rect">
            <a:avLst/>
          </a:prstGeom>
          <a:solidFill>
            <a:schemeClr val="bg1"/>
          </a:solidFill>
        </p:spPr>
        <p:txBody>
          <a:bodyPr wrap="square" rtlCol="0">
            <a:spAutoFit/>
          </a:bodyPr>
          <a:lstStyle/>
          <a:p>
            <a:pPr algn="ctr"/>
            <a:r>
              <a:rPr lang="zh-CN" altLang="en-US" dirty="0">
                <a:solidFill>
                  <a:schemeClr val="tx1"/>
                </a:solidFill>
                <a:sym typeface="Symbol" panose="05050102010706020507" pitchFamily="18" charset="2"/>
              </a:rPr>
              <a:t></a:t>
            </a:r>
            <a:r>
              <a:rPr lang="en-US" altLang="zh-CN" dirty="0">
                <a:solidFill>
                  <a:schemeClr val="tx1"/>
                </a:solidFill>
                <a:sym typeface="Symbol" panose="05050102010706020507" pitchFamily="18" charset="2"/>
              </a:rPr>
              <a:t>/</a:t>
            </a:r>
            <a:r>
              <a:rPr lang="zh-CN" altLang="en-US" dirty="0">
                <a:solidFill>
                  <a:schemeClr val="tx1"/>
                </a:solidFill>
                <a:sym typeface="Symbol" panose="05050102010706020507" pitchFamily="18" charset="2"/>
              </a:rPr>
              <a:t></a:t>
            </a:r>
            <a:r>
              <a:rPr lang="en-US" altLang="zh-CN" baseline="-25000" dirty="0">
                <a:solidFill>
                  <a:schemeClr val="tx1"/>
                </a:solidFill>
                <a:sym typeface="Symbol" panose="05050102010706020507" pitchFamily="18" charset="2"/>
              </a:rPr>
              <a:t>0</a:t>
            </a:r>
            <a:endParaRPr lang="zh-CN" altLang="en-US" baseline="-25000" dirty="0">
              <a:solidFill>
                <a:schemeClr val="tx1"/>
              </a:solidFill>
            </a:endParaRPr>
          </a:p>
        </p:txBody>
      </p:sp>
      <p:sp>
        <p:nvSpPr>
          <p:cNvPr id="3" name="矩形 2">
            <a:extLst>
              <a:ext uri="{FF2B5EF4-FFF2-40B4-BE49-F238E27FC236}">
                <a16:creationId xmlns:a16="http://schemas.microsoft.com/office/drawing/2014/main" id="{00AF56E4-86AB-2FA2-7A10-5C8BA25A809E}"/>
              </a:ext>
            </a:extLst>
          </p:cNvPr>
          <p:cNvSpPr/>
          <p:nvPr/>
        </p:nvSpPr>
        <p:spPr>
          <a:xfrm>
            <a:off x="3719736" y="2312876"/>
            <a:ext cx="720080" cy="2520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9">
            <a:extLst>
              <a:ext uri="{FF2B5EF4-FFF2-40B4-BE49-F238E27FC236}">
                <a16:creationId xmlns:a16="http://schemas.microsoft.com/office/drawing/2014/main" id="{DE43DAF6-0565-4525-78AA-42BE170201B9}"/>
              </a:ext>
            </a:extLst>
          </p:cNvPr>
          <p:cNvSpPr txBox="1">
            <a:spLocks noChangeArrowheads="1"/>
          </p:cNvSpPr>
          <p:nvPr/>
        </p:nvSpPr>
        <p:spPr bwMode="auto">
          <a:xfrm>
            <a:off x="5637821" y="2610802"/>
            <a:ext cx="6454208" cy="1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ts val="1200"/>
              </a:spcBef>
              <a:buSzTx/>
              <a:buFont typeface="Wingdings" panose="05000000000000000000" pitchFamily="2" charset="2"/>
              <a:buChar char="Ø"/>
            </a:pPr>
            <a:r>
              <a:rPr lang="zh-CN" altLang="en-US" sz="1800" dirty="0">
                <a:solidFill>
                  <a:srgbClr val="FF0000"/>
                </a:solidFill>
                <a:latin typeface="+mn-ea"/>
                <a:ea typeface="+mn-ea"/>
              </a:rPr>
              <a:t>低频段（</a:t>
            </a:r>
            <a:r>
              <a:rPr lang="zh-CN" altLang="en-US" sz="1800" i="1" dirty="0">
                <a:solidFill>
                  <a:srgbClr val="FF0000"/>
                </a:solidFill>
                <a:latin typeface="+mn-lt"/>
                <a:ea typeface="+mn-ea"/>
                <a:sym typeface="Symbol" panose="05050102010706020507" pitchFamily="18" charset="2"/>
              </a:rPr>
              <a:t> </a:t>
            </a:r>
            <a:r>
              <a:rPr lang="en-US" altLang="zh-CN" sz="1800" i="1" dirty="0">
                <a:solidFill>
                  <a:srgbClr val="FF0000"/>
                </a:solidFill>
                <a:latin typeface="+mn-lt"/>
                <a:ea typeface="+mn-ea"/>
                <a:sym typeface="Symbol" panose="05050102010706020507" pitchFamily="18" charset="2"/>
              </a:rPr>
              <a:t>&lt; 0.4</a:t>
            </a:r>
            <a:r>
              <a:rPr lang="zh-CN" altLang="en-US" sz="1800" i="1" dirty="0">
                <a:solidFill>
                  <a:srgbClr val="FF0000"/>
                </a:solidFill>
                <a:latin typeface="+mn-lt"/>
                <a:ea typeface="+mn-ea"/>
                <a:sym typeface="Symbol" panose="05050102010706020507" pitchFamily="18" charset="2"/>
              </a:rPr>
              <a:t></a:t>
            </a:r>
            <a:r>
              <a:rPr lang="en-US" altLang="zh-CN" sz="1800" i="1" baseline="-25000" dirty="0">
                <a:solidFill>
                  <a:srgbClr val="FF0000"/>
                </a:solidFill>
                <a:latin typeface="+mn-lt"/>
                <a:ea typeface="+mn-ea"/>
                <a:sym typeface="Symbol" panose="05050102010706020507" pitchFamily="18" charset="2"/>
              </a:rPr>
              <a:t>0</a:t>
            </a:r>
            <a:r>
              <a:rPr lang="zh-CN" altLang="en-US" sz="1800" dirty="0">
                <a:solidFill>
                  <a:srgbClr val="FF0000"/>
                </a:solidFill>
                <a:latin typeface="+mn-ea"/>
                <a:ea typeface="+mn-ea"/>
                <a:sym typeface="Symbol" panose="05050102010706020507" pitchFamily="18" charset="2"/>
              </a:rPr>
              <a:t>），低通环节</a:t>
            </a:r>
            <a:r>
              <a:rPr lang="zh-CN" altLang="en-US" sz="1800" dirty="0">
                <a:solidFill>
                  <a:srgbClr val="004098"/>
                </a:solidFill>
                <a:latin typeface="+mn-ea"/>
                <a:ea typeface="+mn-ea"/>
                <a:sym typeface="Symbol" panose="05050102010706020507" pitchFamily="18" charset="2"/>
              </a:rPr>
              <a:t>，曲线为水平状态，随着</a:t>
            </a:r>
            <a:r>
              <a:rPr lang="zh-CN" altLang="en-US" sz="1800" i="1" dirty="0">
                <a:solidFill>
                  <a:srgbClr val="004098"/>
                </a:solidFill>
                <a:latin typeface="+mn-lt"/>
                <a:ea typeface="+mn-ea"/>
                <a:sym typeface="Symbol" panose="05050102010706020507" pitchFamily="18" charset="2"/>
              </a:rPr>
              <a:t></a:t>
            </a:r>
            <a:r>
              <a:rPr lang="zh-CN" altLang="en-US" sz="1800" dirty="0">
                <a:solidFill>
                  <a:srgbClr val="004098"/>
                </a:solidFill>
                <a:latin typeface="+mn-lt"/>
                <a:ea typeface="+mn-ea"/>
                <a:sym typeface="Symbol" panose="05050102010706020507" pitchFamily="18" charset="2"/>
              </a:rPr>
              <a:t>增大，</a:t>
            </a:r>
            <a:r>
              <a:rPr lang="en-US" altLang="zh-CN" sz="1800" dirty="0">
                <a:solidFill>
                  <a:srgbClr val="004098"/>
                </a:solidFill>
                <a:latin typeface="+mn-lt"/>
                <a:ea typeface="+mn-ea"/>
                <a:sym typeface="Wingdings" panose="05000000000000000000" pitchFamily="2" charset="2"/>
              </a:rPr>
              <a:t> |</a:t>
            </a:r>
            <a:r>
              <a:rPr lang="en-US" altLang="zh-CN" sz="1800" i="1" dirty="0">
                <a:solidFill>
                  <a:srgbClr val="004098"/>
                </a:solidFill>
                <a:latin typeface="+mn-lt"/>
                <a:ea typeface="+mn-ea"/>
                <a:sym typeface="Wingdings" panose="05000000000000000000" pitchFamily="2" charset="2"/>
              </a:rPr>
              <a:t>A(</a:t>
            </a:r>
            <a:r>
              <a:rPr lang="en-US" altLang="zh-CN" sz="1800" i="1" dirty="0">
                <a:solidFill>
                  <a:srgbClr val="004098"/>
                </a:solidFill>
                <a:latin typeface="+mn-lt"/>
                <a:ea typeface="+mn-ea"/>
                <a:sym typeface="Symbol" panose="05050102010706020507" pitchFamily="18" charset="2"/>
              </a:rPr>
              <a:t>)|</a:t>
            </a:r>
            <a:r>
              <a:rPr lang="zh-CN" altLang="en-US" sz="1800" dirty="0">
                <a:solidFill>
                  <a:srgbClr val="004098"/>
                </a:solidFill>
                <a:latin typeface="+mn-lt"/>
                <a:ea typeface="+mn-ea"/>
                <a:sym typeface="Symbol" panose="05050102010706020507" pitchFamily="18" charset="2"/>
              </a:rPr>
              <a:t>先进入共振区，后进入衰减区，最终</a:t>
            </a:r>
            <a:r>
              <a:rPr lang="en-US" altLang="zh-CN" sz="1800" dirty="0">
                <a:solidFill>
                  <a:srgbClr val="004098"/>
                </a:solidFill>
                <a:latin typeface="+mn-lt"/>
                <a:ea typeface="+mn-ea"/>
                <a:sym typeface="Wingdings" panose="05000000000000000000" pitchFamily="2" charset="2"/>
              </a:rPr>
              <a:t>|</a:t>
            </a:r>
            <a:r>
              <a:rPr lang="en-US" altLang="zh-CN" sz="1800" i="1" dirty="0">
                <a:solidFill>
                  <a:srgbClr val="004098"/>
                </a:solidFill>
                <a:latin typeface="+mn-lt"/>
                <a:ea typeface="+mn-ea"/>
                <a:sym typeface="Wingdings" panose="05000000000000000000" pitchFamily="2" charset="2"/>
              </a:rPr>
              <a:t>A(</a:t>
            </a:r>
            <a:r>
              <a:rPr lang="en-US" altLang="zh-CN" sz="1800" i="1" dirty="0">
                <a:solidFill>
                  <a:srgbClr val="004098"/>
                </a:solidFill>
                <a:latin typeface="+mn-lt"/>
                <a:ea typeface="+mn-ea"/>
                <a:sym typeface="Symbol" panose="05050102010706020507" pitchFamily="18" charset="2"/>
              </a:rPr>
              <a:t>)|</a:t>
            </a:r>
            <a:r>
              <a:rPr lang="zh-CN" altLang="en-US" sz="1800" dirty="0">
                <a:solidFill>
                  <a:srgbClr val="004098"/>
                </a:solidFill>
                <a:latin typeface="+mn-lt"/>
                <a:ea typeface="+mn-ea"/>
                <a:sym typeface="Symbol" panose="05050102010706020507" pitchFamily="18" charset="2"/>
              </a:rPr>
              <a:t>趋向于</a:t>
            </a:r>
            <a:r>
              <a:rPr lang="en-US" altLang="zh-CN" sz="1800" dirty="0">
                <a:solidFill>
                  <a:srgbClr val="004098"/>
                </a:solidFill>
                <a:latin typeface="+mn-lt"/>
                <a:ea typeface="+mn-ea"/>
                <a:sym typeface="Symbol" panose="05050102010706020507" pitchFamily="18" charset="2"/>
              </a:rPr>
              <a:t>0</a:t>
            </a:r>
            <a:r>
              <a:rPr lang="zh-CN" altLang="en-US" sz="1800" dirty="0">
                <a:solidFill>
                  <a:srgbClr val="004098"/>
                </a:solidFill>
                <a:latin typeface="+mn-lt"/>
                <a:ea typeface="+mn-ea"/>
                <a:sym typeface="Symbol" panose="05050102010706020507" pitchFamily="18" charset="2"/>
              </a:rPr>
              <a:t>。</a:t>
            </a:r>
            <a:endParaRPr lang="zh-CN" altLang="zh-CN" sz="1800" dirty="0">
              <a:solidFill>
                <a:srgbClr val="004098"/>
              </a:solidFill>
              <a:latin typeface="+mn-lt"/>
              <a:ea typeface="+mn-ea"/>
            </a:endParaRPr>
          </a:p>
        </p:txBody>
      </p:sp>
      <p:sp>
        <p:nvSpPr>
          <p:cNvPr id="6" name="TextBox 9">
            <a:extLst>
              <a:ext uri="{FF2B5EF4-FFF2-40B4-BE49-F238E27FC236}">
                <a16:creationId xmlns:a16="http://schemas.microsoft.com/office/drawing/2014/main" id="{EC1DDD79-D506-9FEE-693A-203D3EC9BBBE}"/>
              </a:ext>
            </a:extLst>
          </p:cNvPr>
          <p:cNvSpPr txBox="1">
            <a:spLocks noChangeArrowheads="1"/>
          </p:cNvSpPr>
          <p:nvPr/>
        </p:nvSpPr>
        <p:spPr bwMode="auto">
          <a:xfrm>
            <a:off x="5737792" y="3975370"/>
            <a:ext cx="6454208" cy="1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lvl="0" indent="-285750" eaLnBrk="1" hangingPunct="1">
              <a:lnSpc>
                <a:spcPct val="150000"/>
              </a:lnSpc>
              <a:spcBef>
                <a:spcPts val="1200"/>
              </a:spcBef>
              <a:buSzTx/>
              <a:buFont typeface="Wingdings" panose="05000000000000000000" pitchFamily="2" charset="2"/>
              <a:buChar char="Ø"/>
            </a:pPr>
            <a:r>
              <a:rPr lang="zh-CN" altLang="zh-CN" sz="1800" dirty="0">
                <a:solidFill>
                  <a:srgbClr val="FF0000"/>
                </a:solidFill>
                <a:latin typeface="+mn-lt"/>
                <a:ea typeface="+mn-ea"/>
              </a:rPr>
              <a:t>当</a:t>
            </a:r>
            <a:r>
              <a:rPr lang="en-US" altLang="zh-CN" sz="1800" dirty="0">
                <a:solidFill>
                  <a:srgbClr val="FF0000"/>
                </a:solidFill>
                <a:latin typeface="+mn-lt"/>
                <a:ea typeface="+mn-ea"/>
              </a:rPr>
              <a:t> </a:t>
            </a:r>
            <a:r>
              <a:rPr lang="en-US" altLang="zh-CN" sz="1800" i="1" dirty="0">
                <a:solidFill>
                  <a:srgbClr val="FF0000"/>
                </a:solidFill>
                <a:latin typeface="+mn-lt"/>
                <a:ea typeface="+mn-ea"/>
                <a:sym typeface="Symbol" panose="05050102010706020507" pitchFamily="18" charset="2"/>
              </a:rPr>
              <a:t></a:t>
            </a:r>
            <a:r>
              <a:rPr lang="en-US" altLang="zh-CN" sz="1800" i="1" dirty="0">
                <a:solidFill>
                  <a:srgbClr val="FF0000"/>
                </a:solidFill>
                <a:latin typeface="+mn-lt"/>
                <a:ea typeface="+mn-ea"/>
              </a:rPr>
              <a:t> </a:t>
            </a:r>
            <a:r>
              <a:rPr lang="en-US" altLang="zh-CN" sz="1800" dirty="0">
                <a:solidFill>
                  <a:srgbClr val="FF0000"/>
                </a:solidFill>
                <a:latin typeface="+mn-lt"/>
                <a:ea typeface="+mn-ea"/>
              </a:rPr>
              <a:t>=0.7</a:t>
            </a:r>
            <a:r>
              <a:rPr lang="zh-CN" altLang="zh-CN" sz="1800" dirty="0">
                <a:solidFill>
                  <a:srgbClr val="FF0000"/>
                </a:solidFill>
                <a:latin typeface="+mn-lt"/>
                <a:ea typeface="+mn-ea"/>
              </a:rPr>
              <a:t>左右时，</a:t>
            </a:r>
            <a:r>
              <a:rPr lang="en-US" altLang="zh-CN" sz="1800" i="1" dirty="0">
                <a:solidFill>
                  <a:srgbClr val="FF0000"/>
                </a:solidFill>
                <a:latin typeface="+mn-lt"/>
                <a:ea typeface="+mn-ea"/>
              </a:rPr>
              <a:t> A(ω)</a:t>
            </a:r>
            <a:r>
              <a:rPr lang="zh-CN" altLang="zh-CN" sz="1800" dirty="0">
                <a:solidFill>
                  <a:srgbClr val="FF0000"/>
                </a:solidFill>
                <a:latin typeface="+mn-lt"/>
                <a:ea typeface="+mn-ea"/>
              </a:rPr>
              <a:t>几乎无共振，其水平段最长</a:t>
            </a:r>
            <a:r>
              <a:rPr lang="zh-CN" altLang="zh-CN" sz="1800" dirty="0">
                <a:solidFill>
                  <a:srgbClr val="004098"/>
                </a:solidFill>
                <a:latin typeface="+mn-lt"/>
                <a:ea typeface="+mn-ea"/>
              </a:rPr>
              <a:t>，其相频特性几乎是一斜直线</a:t>
            </a:r>
            <a:r>
              <a:rPr lang="zh-CN" altLang="en-US" sz="1800" dirty="0">
                <a:solidFill>
                  <a:srgbClr val="004098"/>
                </a:solidFill>
                <a:latin typeface="+mn-lt"/>
                <a:ea typeface="+mn-ea"/>
              </a:rPr>
              <a:t>，</a:t>
            </a:r>
            <a:r>
              <a:rPr lang="zh-CN" altLang="zh-CN" sz="1800" dirty="0">
                <a:solidFill>
                  <a:srgbClr val="004098"/>
                </a:solidFill>
                <a:latin typeface="+mn-lt"/>
                <a:ea typeface="+mn-ea"/>
              </a:rPr>
              <a:t>输出信号的滞后相角与其相应的频率成正比</a:t>
            </a:r>
            <a:r>
              <a:rPr lang="zh-CN" altLang="en-US" sz="1800" dirty="0">
                <a:solidFill>
                  <a:srgbClr val="004098"/>
                </a:solidFill>
                <a:latin typeface="+mn-lt"/>
                <a:ea typeface="+mn-ea"/>
              </a:rPr>
              <a:t>。</a:t>
            </a:r>
            <a:endParaRPr lang="zh-CN" altLang="zh-CN" sz="1800" dirty="0">
              <a:solidFill>
                <a:srgbClr val="004098"/>
              </a:solidFill>
              <a:latin typeface="+mn-lt"/>
              <a:ea typeface="+mn-ea"/>
            </a:endParaRPr>
          </a:p>
        </p:txBody>
      </p:sp>
      <p:sp>
        <p:nvSpPr>
          <p:cNvPr id="7" name="TextBox 9">
            <a:extLst>
              <a:ext uri="{FF2B5EF4-FFF2-40B4-BE49-F238E27FC236}">
                <a16:creationId xmlns:a16="http://schemas.microsoft.com/office/drawing/2014/main" id="{68978A73-7689-7A6D-C928-BBB30523E4B8}"/>
              </a:ext>
            </a:extLst>
          </p:cNvPr>
          <p:cNvSpPr txBox="1">
            <a:spLocks noChangeArrowheads="1"/>
          </p:cNvSpPr>
          <p:nvPr/>
        </p:nvSpPr>
        <p:spPr bwMode="auto">
          <a:xfrm>
            <a:off x="5737792" y="5428856"/>
            <a:ext cx="6454208" cy="87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lvl="0" indent="-285750" eaLnBrk="1" hangingPunct="1">
              <a:lnSpc>
                <a:spcPct val="150000"/>
              </a:lnSpc>
              <a:spcBef>
                <a:spcPts val="1200"/>
              </a:spcBef>
              <a:buSzTx/>
              <a:buFont typeface="Wingdings" panose="05000000000000000000" pitchFamily="2" charset="2"/>
              <a:buChar char="Ø"/>
            </a:pPr>
            <a:r>
              <a:rPr lang="zh-CN" altLang="en-US" sz="1800" dirty="0">
                <a:solidFill>
                  <a:srgbClr val="004098"/>
                </a:solidFill>
                <a:latin typeface="+mn-lt"/>
                <a:ea typeface="+mn-ea"/>
              </a:rPr>
              <a:t>实际装置中，最佳阻尼比取</a:t>
            </a:r>
            <a:r>
              <a:rPr lang="en-US" altLang="zh-CN" sz="1800" i="1" dirty="0">
                <a:solidFill>
                  <a:srgbClr val="004098"/>
                </a:solidFill>
                <a:latin typeface="+mn-lt"/>
                <a:ea typeface="+mn-ea"/>
                <a:sym typeface="Symbol" panose="05050102010706020507" pitchFamily="18" charset="2"/>
              </a:rPr>
              <a:t></a:t>
            </a:r>
            <a:r>
              <a:rPr lang="en-US" altLang="zh-CN" sz="1800" i="1" dirty="0">
                <a:solidFill>
                  <a:srgbClr val="004098"/>
                </a:solidFill>
                <a:latin typeface="+mn-lt"/>
                <a:ea typeface="+mn-ea"/>
              </a:rPr>
              <a:t> </a:t>
            </a:r>
            <a:r>
              <a:rPr lang="en-US" altLang="zh-CN" sz="1800" dirty="0">
                <a:solidFill>
                  <a:srgbClr val="004098"/>
                </a:solidFill>
                <a:latin typeface="+mn-lt"/>
                <a:ea typeface="+mn-ea"/>
              </a:rPr>
              <a:t>= 0.65</a:t>
            </a:r>
            <a:r>
              <a:rPr lang="zh-CN" altLang="en-US" sz="1800" dirty="0">
                <a:solidFill>
                  <a:srgbClr val="004098"/>
                </a:solidFill>
                <a:latin typeface="+mn-lt"/>
                <a:ea typeface="+mn-ea"/>
              </a:rPr>
              <a:t>，此时，工作频率范围较宽，相频特性较好。</a:t>
            </a:r>
            <a:endParaRPr lang="zh-CN" altLang="zh-CN" sz="1800" dirty="0">
              <a:solidFill>
                <a:srgbClr val="004098"/>
              </a:solidFill>
              <a:latin typeface="+mn-lt"/>
              <a:ea typeface="+mn-ea"/>
            </a:endParaRPr>
          </a:p>
        </p:txBody>
      </p:sp>
      <p:sp>
        <p:nvSpPr>
          <p:cNvPr id="8" name="TextBox 9">
            <a:extLst>
              <a:ext uri="{FF2B5EF4-FFF2-40B4-BE49-F238E27FC236}">
                <a16:creationId xmlns:a16="http://schemas.microsoft.com/office/drawing/2014/main" id="{0512CD78-C72B-BE63-6FDD-D859FFFEDC1C}"/>
              </a:ext>
            </a:extLst>
          </p:cNvPr>
          <p:cNvSpPr txBox="1">
            <a:spLocks noChangeArrowheads="1"/>
          </p:cNvSpPr>
          <p:nvPr/>
        </p:nvSpPr>
        <p:spPr bwMode="auto">
          <a:xfrm>
            <a:off x="5479373" y="906077"/>
            <a:ext cx="64542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ts val="1200"/>
              </a:spcBef>
              <a:buSzTx/>
              <a:buNone/>
            </a:pPr>
            <a:r>
              <a:rPr lang="zh-CN" altLang="en-US" sz="2600" b="1" dirty="0">
                <a:solidFill>
                  <a:srgbClr val="004098"/>
                </a:solidFill>
                <a:latin typeface="+mn-ea"/>
              </a:rPr>
              <a:t>二阶系统频率特性的特点</a:t>
            </a:r>
            <a:endParaRPr lang="zh-CN" altLang="zh-CN" sz="1800" dirty="0">
              <a:solidFill>
                <a:srgbClr val="004098"/>
              </a:solidFill>
              <a:latin typeface="+mn-lt"/>
              <a:ea typeface="+mn-ea"/>
            </a:endParaRPr>
          </a:p>
        </p:txBody>
      </p:sp>
      <p:sp>
        <p:nvSpPr>
          <p:cNvPr id="9" name="椭圆 8">
            <a:extLst>
              <a:ext uri="{FF2B5EF4-FFF2-40B4-BE49-F238E27FC236}">
                <a16:creationId xmlns:a16="http://schemas.microsoft.com/office/drawing/2014/main" id="{3BF81D08-D9D1-790B-64B3-78F0B5607825}"/>
              </a:ext>
            </a:extLst>
          </p:cNvPr>
          <p:cNvSpPr/>
          <p:nvPr/>
        </p:nvSpPr>
        <p:spPr>
          <a:xfrm>
            <a:off x="2675619" y="1268760"/>
            <a:ext cx="756085" cy="758351"/>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58689E86-87EF-8528-76FE-F33D09A5AFC9}"/>
              </a:ext>
            </a:extLst>
          </p:cNvPr>
          <p:cNvCxnSpPr/>
          <p:nvPr/>
        </p:nvCxnSpPr>
        <p:spPr>
          <a:xfrm>
            <a:off x="2162233" y="906077"/>
            <a:ext cx="0" cy="497803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animBg="1"/>
      <p:bldP spid="5" grpId="0"/>
      <p:bldP spid="6" grpId="0"/>
      <p:bldP spid="7"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399160" y="968495"/>
            <a:ext cx="11162884" cy="576000"/>
          </a:xfrm>
        </p:spPr>
        <p:txBody>
          <a:bodyPr/>
          <a:lstStyle/>
          <a:p>
            <a:r>
              <a:rPr lang="zh-CN" altLang="en-US" dirty="0">
                <a:solidFill>
                  <a:srgbClr val="004098"/>
                </a:solidFill>
              </a:rPr>
              <a:t>一阶测量系统的动态性能指标</a:t>
            </a:r>
          </a:p>
        </p:txBody>
      </p:sp>
      <p:sp>
        <p:nvSpPr>
          <p:cNvPr id="10" name="Rectangle 2"/>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2"/>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graphicFrame>
        <p:nvGraphicFramePr>
          <p:cNvPr id="11" name="Object 1"/>
          <p:cNvGraphicFramePr>
            <a:graphicFrameLocks noChangeAspect="1"/>
          </p:cNvGraphicFramePr>
          <p:nvPr/>
        </p:nvGraphicFramePr>
        <p:xfrm>
          <a:off x="-94245" y="1736812"/>
          <a:ext cx="4421928" cy="3312368"/>
        </p:xfrm>
        <a:graphic>
          <a:graphicData uri="http://schemas.openxmlformats.org/presentationml/2006/ole">
            <mc:AlternateContent xmlns:mc="http://schemas.openxmlformats.org/markup-compatibility/2006">
              <mc:Choice xmlns:v="urn:schemas-microsoft-com:vml" Requires="v">
                <p:oleObj name="Visio" r:id="rId3" imgW="2577665" imgH="1929755" progId="Visio.Drawing.11">
                  <p:embed/>
                </p:oleObj>
              </mc:Choice>
              <mc:Fallback>
                <p:oleObj name="Visio" r:id="rId3" imgW="2577665" imgH="1929755" progId="Visio.Drawing.11">
                  <p:embed/>
                  <p:pic>
                    <p:nvPicPr>
                      <p:cNvPr id="1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5" y="1736812"/>
                        <a:ext cx="4421928" cy="3312368"/>
                      </a:xfrm>
                      <a:prstGeom prst="rect">
                        <a:avLst/>
                      </a:prstGeom>
                      <a:noFill/>
                      <a:ln>
                        <a:noFill/>
                      </a:ln>
                    </p:spPr>
                  </p:pic>
                </p:oleObj>
              </mc:Fallback>
            </mc:AlternateContent>
          </a:graphicData>
        </a:graphic>
      </p:graphicFrame>
      <p:sp>
        <p:nvSpPr>
          <p:cNvPr id="13" name="矩形 12"/>
          <p:cNvSpPr/>
          <p:nvPr/>
        </p:nvSpPr>
        <p:spPr>
          <a:xfrm>
            <a:off x="4451060" y="1638670"/>
            <a:ext cx="7740940" cy="4230710"/>
          </a:xfrm>
          <a:prstGeom prst="rect">
            <a:avLst/>
          </a:prstGeom>
        </p:spPr>
        <p:txBody>
          <a:bodyPr wrap="square">
            <a:spAutoFit/>
          </a:bodyPr>
          <a:lstStyle/>
          <a:p>
            <a:pPr lvl="0">
              <a:lnSpc>
                <a:spcPct val="150000"/>
              </a:lnSpc>
            </a:pPr>
            <a:r>
              <a:rPr lang="zh-CN" altLang="en-US" sz="2800" dirty="0"/>
              <a:t>一阶测量系统动态特性的时域特征参数</a:t>
            </a:r>
            <a:endParaRPr lang="en-US" altLang="zh-CN" sz="2800" dirty="0"/>
          </a:p>
          <a:p>
            <a:pPr marL="342900" indent="-342900">
              <a:lnSpc>
                <a:spcPct val="150000"/>
              </a:lnSpc>
              <a:buFont typeface="Wingdings" panose="05000000000000000000" pitchFamily="2" charset="2"/>
              <a:buChar char="n"/>
            </a:pPr>
            <a:r>
              <a:rPr lang="zh-CN" altLang="zh-CN" sz="2200" dirty="0">
                <a:solidFill>
                  <a:srgbClr val="FF0000"/>
                </a:solidFill>
              </a:rPr>
              <a:t>时间常数</a:t>
            </a:r>
            <a:r>
              <a:rPr lang="en-US" altLang="zh-CN" sz="2200" dirty="0">
                <a:solidFill>
                  <a:srgbClr val="FF0000"/>
                </a:solidFill>
                <a:cs typeface="Arial" panose="020B0604020202020204" pitchFamily="34" charset="0"/>
              </a:rPr>
              <a:t>T</a:t>
            </a:r>
            <a:r>
              <a:rPr lang="zh-CN" altLang="en-US" sz="2200" dirty="0">
                <a:cs typeface="Arial" panose="020B0604020202020204" pitchFamily="34" charset="0"/>
              </a:rPr>
              <a:t>：</a:t>
            </a:r>
            <a:endParaRPr lang="en-US" altLang="zh-CN" sz="2200" dirty="0">
              <a:cs typeface="Arial" panose="020B0604020202020204" pitchFamily="34" charset="0"/>
            </a:endParaRPr>
          </a:p>
          <a:p>
            <a:pPr>
              <a:lnSpc>
                <a:spcPct val="150000"/>
              </a:lnSpc>
            </a:pPr>
            <a:r>
              <a:rPr lang="zh-CN" altLang="zh-CN" sz="2200" dirty="0"/>
              <a:t>系统输出从初始零状态上升到稳态值的</a:t>
            </a:r>
            <a:r>
              <a:rPr lang="en-US" altLang="zh-CN" sz="2200" b="1" u="sng" dirty="0"/>
              <a:t>63.2% </a:t>
            </a:r>
            <a:r>
              <a:rPr lang="zh-CN" altLang="zh-CN" sz="2200" dirty="0"/>
              <a:t>所需时间</a:t>
            </a:r>
            <a:endParaRPr lang="en-US" altLang="zh-CN" sz="2200" dirty="0"/>
          </a:p>
          <a:p>
            <a:pPr marL="342900" indent="-342900">
              <a:lnSpc>
                <a:spcPct val="150000"/>
              </a:lnSpc>
              <a:buFont typeface="Wingdings" panose="05000000000000000000" pitchFamily="2" charset="2"/>
              <a:buChar char="n"/>
            </a:pPr>
            <a:r>
              <a:rPr lang="zh-CN" altLang="en-US" sz="2200" dirty="0">
                <a:solidFill>
                  <a:srgbClr val="FF0000"/>
                </a:solidFill>
                <a:cs typeface="Arial" panose="020B0604020202020204" pitchFamily="34" charset="0"/>
              </a:rPr>
              <a:t>响应时间</a:t>
            </a:r>
            <a:r>
              <a:rPr lang="en-US" altLang="zh-CN" sz="2200" dirty="0" err="1">
                <a:solidFill>
                  <a:srgbClr val="FF0000"/>
                </a:solidFill>
                <a:cs typeface="Arial" panose="020B0604020202020204" pitchFamily="34" charset="0"/>
              </a:rPr>
              <a:t>t</a:t>
            </a:r>
            <a:r>
              <a:rPr lang="en-US" altLang="zh-CN" sz="2200" baseline="-25000" dirty="0" err="1">
                <a:solidFill>
                  <a:srgbClr val="FF0000"/>
                </a:solidFill>
                <a:cs typeface="Arial" panose="020B0604020202020204" pitchFamily="34" charset="0"/>
              </a:rPr>
              <a:t>s</a:t>
            </a:r>
            <a:r>
              <a:rPr lang="zh-CN" altLang="en-US" sz="2200" dirty="0">
                <a:cs typeface="Arial" panose="020B0604020202020204" pitchFamily="34" charset="0"/>
              </a:rPr>
              <a:t>：</a:t>
            </a:r>
            <a:endParaRPr lang="en-US" altLang="zh-CN" sz="2200" dirty="0">
              <a:cs typeface="Arial" panose="020B0604020202020204" pitchFamily="34" charset="0"/>
            </a:endParaRPr>
          </a:p>
          <a:p>
            <a:pPr lvl="0">
              <a:lnSpc>
                <a:spcPct val="150000"/>
              </a:lnSpc>
            </a:pPr>
            <a:r>
              <a:rPr lang="zh-CN" altLang="en-US" sz="2200" dirty="0"/>
              <a:t>达到稳态值的某一允许误差（</a:t>
            </a:r>
            <a:r>
              <a:rPr lang="en-US" altLang="zh-CN" sz="2200" dirty="0"/>
              <a:t>s</a:t>
            </a:r>
            <a:r>
              <a:rPr lang="zh-CN" altLang="en-US" sz="2200" dirty="0"/>
              <a:t>），并保持此范围所需的最小时间，与规定的误差有关。</a:t>
            </a:r>
            <a:endParaRPr lang="en-US" altLang="zh-CN" sz="2200" dirty="0"/>
          </a:p>
          <a:p>
            <a:pPr lvl="0">
              <a:lnSpc>
                <a:spcPct val="150000"/>
              </a:lnSpc>
            </a:pPr>
            <a:r>
              <a:rPr lang="en-US" altLang="zh-CN" sz="2200" dirty="0" err="1">
                <a:solidFill>
                  <a:srgbClr val="FF0000"/>
                </a:solidFill>
                <a:cs typeface="Arial" panose="020B0604020202020204" pitchFamily="34" charset="0"/>
              </a:rPr>
              <a:t>t</a:t>
            </a:r>
            <a:r>
              <a:rPr lang="en-US" altLang="zh-CN" sz="2200" baseline="-25000" dirty="0" err="1">
                <a:solidFill>
                  <a:srgbClr val="FF0000"/>
                </a:solidFill>
                <a:cs typeface="Arial" panose="020B0604020202020204" pitchFamily="34" charset="0"/>
              </a:rPr>
              <a:t>s</a:t>
            </a:r>
            <a:r>
              <a:rPr lang="zh-CN" altLang="en-US" sz="2200" dirty="0">
                <a:solidFill>
                  <a:srgbClr val="FF0000"/>
                </a:solidFill>
              </a:rPr>
              <a:t>与</a:t>
            </a:r>
            <a:r>
              <a:rPr lang="en-US" altLang="zh-CN" sz="2200" dirty="0">
                <a:solidFill>
                  <a:srgbClr val="FF0000"/>
                </a:solidFill>
                <a:cs typeface="Arial" panose="020B0604020202020204" pitchFamily="34" charset="0"/>
              </a:rPr>
              <a:t>T</a:t>
            </a:r>
            <a:r>
              <a:rPr lang="zh-CN" altLang="en-US" sz="2200" dirty="0">
                <a:solidFill>
                  <a:srgbClr val="FF0000"/>
                </a:solidFill>
                <a:cs typeface="Arial" panose="020B0604020202020204" pitchFamily="34" charset="0"/>
              </a:rPr>
              <a:t>的关系</a:t>
            </a:r>
            <a:r>
              <a:rPr lang="zh-CN" altLang="en-US" sz="2200" dirty="0">
                <a:cs typeface="Arial" panose="020B0604020202020204" pitchFamily="34" charset="0"/>
              </a:rPr>
              <a:t>：</a:t>
            </a:r>
            <a:endParaRPr lang="en-US" altLang="zh-CN" sz="2200" dirty="0">
              <a:cs typeface="Arial" panose="020B0604020202020204" pitchFamily="34" charset="0"/>
            </a:endParaRPr>
          </a:p>
          <a:p>
            <a:pPr>
              <a:lnSpc>
                <a:spcPct val="150000"/>
              </a:lnSpc>
            </a:pPr>
            <a:r>
              <a:rPr lang="en-US" altLang="zh-CN" sz="2200" dirty="0">
                <a:cs typeface="Arial" panose="020B0604020202020204" pitchFamily="34" charset="0"/>
              </a:rPr>
              <a:t>t</a:t>
            </a:r>
            <a:r>
              <a:rPr lang="en-US" altLang="zh-CN" sz="2200" baseline="-25000" dirty="0">
                <a:cs typeface="Arial" panose="020B0604020202020204" pitchFamily="34" charset="0"/>
              </a:rPr>
              <a:t>0.268</a:t>
            </a:r>
            <a:r>
              <a:rPr lang="en-US" altLang="zh-CN" sz="2200" dirty="0">
                <a:cs typeface="Arial" panose="020B0604020202020204" pitchFamily="34" charset="0"/>
              </a:rPr>
              <a:t>=T </a:t>
            </a:r>
            <a:r>
              <a:rPr lang="zh-CN" altLang="en-US" sz="2200" dirty="0">
                <a:cs typeface="Arial" panose="020B0604020202020204" pitchFamily="34" charset="0"/>
              </a:rPr>
              <a:t>，</a:t>
            </a:r>
            <a:r>
              <a:rPr lang="en-US" altLang="zh-CN" sz="2200" dirty="0">
                <a:cs typeface="Arial" panose="020B0604020202020204" pitchFamily="34" charset="0"/>
              </a:rPr>
              <a:t>t</a:t>
            </a:r>
            <a:r>
              <a:rPr lang="en-US" altLang="zh-CN" sz="2200" baseline="-25000" dirty="0">
                <a:cs typeface="Arial" panose="020B0604020202020204" pitchFamily="34" charset="0"/>
              </a:rPr>
              <a:t>0.135</a:t>
            </a:r>
            <a:r>
              <a:rPr lang="en-US" altLang="zh-CN" sz="2200" dirty="0">
                <a:cs typeface="Arial" panose="020B0604020202020204" pitchFamily="34" charset="0"/>
              </a:rPr>
              <a:t>=2T,  t</a:t>
            </a:r>
            <a:r>
              <a:rPr lang="en-US" altLang="zh-CN" sz="2200" baseline="-25000" dirty="0">
                <a:cs typeface="Arial" panose="020B0604020202020204" pitchFamily="34" charset="0"/>
              </a:rPr>
              <a:t>0.05</a:t>
            </a:r>
            <a:r>
              <a:rPr lang="en-US" altLang="zh-CN" sz="2200" dirty="0">
                <a:cs typeface="Arial" panose="020B0604020202020204" pitchFamily="34" charset="0"/>
              </a:rPr>
              <a:t>=3T,  t</a:t>
            </a:r>
            <a:r>
              <a:rPr lang="en-US" altLang="zh-CN" sz="2200" baseline="-25000" dirty="0">
                <a:cs typeface="Arial" panose="020B0604020202020204" pitchFamily="34" charset="0"/>
              </a:rPr>
              <a:t>0.018</a:t>
            </a:r>
            <a:r>
              <a:rPr lang="en-US" altLang="zh-CN" sz="2200" dirty="0">
                <a:cs typeface="Arial" panose="020B0604020202020204" pitchFamily="34" charset="0"/>
              </a:rPr>
              <a:t>=4T</a:t>
            </a:r>
            <a:r>
              <a:rPr lang="zh-CN" altLang="en-US" sz="2200" dirty="0">
                <a:cs typeface="Arial" panose="020B0604020202020204" pitchFamily="34" charset="0"/>
              </a:rPr>
              <a:t>，</a:t>
            </a:r>
            <a:endParaRPr lang="zh-CN" altLang="en-US" sz="2200" dirty="0"/>
          </a:p>
        </p:txBody>
      </p:sp>
      <p:sp>
        <p:nvSpPr>
          <p:cNvPr id="14" name="矩形 13"/>
          <p:cNvSpPr/>
          <p:nvPr/>
        </p:nvSpPr>
        <p:spPr>
          <a:xfrm>
            <a:off x="695400" y="5049180"/>
            <a:ext cx="6096000" cy="1477328"/>
          </a:xfrm>
          <a:prstGeom prst="rect">
            <a:avLst/>
          </a:prstGeom>
        </p:spPr>
        <p:txBody>
          <a:bodyPr>
            <a:spAutoFit/>
          </a:bodyPr>
          <a:lstStyle/>
          <a:p>
            <a:pPr>
              <a:lnSpc>
                <a:spcPct val="150000"/>
              </a:lnSpc>
            </a:pPr>
            <a:r>
              <a:rPr lang="zh-CN" altLang="en-US" sz="2000" dirty="0">
                <a:solidFill>
                  <a:schemeClr val="tx1"/>
                </a:solidFill>
              </a:rPr>
              <a:t>一阶系统的阶跃响应</a:t>
            </a:r>
          </a:p>
          <a:p>
            <a:pPr marL="342900" lvl="0" indent="-342900">
              <a:lnSpc>
                <a:spcPct val="150000"/>
              </a:lnSpc>
              <a:buFont typeface="Wingdings" panose="05000000000000000000" pitchFamily="2" charset="2"/>
              <a:buChar char="u"/>
            </a:pPr>
            <a:r>
              <a:rPr lang="zh-CN" altLang="en-US" sz="2000" dirty="0">
                <a:solidFill>
                  <a:schemeClr val="tx1"/>
                </a:solidFill>
              </a:rPr>
              <a:t>非周期型</a:t>
            </a:r>
          </a:p>
          <a:p>
            <a:pPr marL="342900" lvl="0" indent="-342900">
              <a:lnSpc>
                <a:spcPct val="150000"/>
              </a:lnSpc>
              <a:buFont typeface="Wingdings" panose="05000000000000000000" pitchFamily="2" charset="2"/>
              <a:buChar char="u"/>
            </a:pPr>
            <a:r>
              <a:rPr lang="zh-CN" altLang="en-US" sz="2000" dirty="0">
                <a:solidFill>
                  <a:schemeClr val="tx1"/>
                </a:solidFill>
              </a:rPr>
              <a:t>按指数规律上升并趋于饱和</a:t>
            </a:r>
          </a:p>
        </p:txBody>
      </p:sp>
    </p:spTree>
    <p:extLst>
      <p:ext uri="{BB962C8B-B14F-4D97-AF65-F5344CB8AC3E}">
        <p14:creationId xmlns:p14="http://schemas.microsoft.com/office/powerpoint/2010/main" val="125424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ACF443-9205-4EA0-BCAC-6C4E34713643}"/>
              </a:ext>
            </a:extLst>
          </p:cNvPr>
          <p:cNvSpPr>
            <a:spLocks noGrp="1"/>
          </p:cNvSpPr>
          <p:nvPr>
            <p:ph type="title"/>
          </p:nvPr>
        </p:nvSpPr>
        <p:spPr>
          <a:xfrm>
            <a:off x="514558" y="852677"/>
            <a:ext cx="11162884" cy="576000"/>
          </a:xfrm>
        </p:spPr>
        <p:txBody>
          <a:bodyPr/>
          <a:lstStyle/>
          <a:p>
            <a:r>
              <a:rPr lang="en-US" altLang="zh-CN" dirty="0">
                <a:solidFill>
                  <a:srgbClr val="004098"/>
                </a:solidFill>
              </a:rPr>
              <a:t>LIGO</a:t>
            </a:r>
            <a:r>
              <a:rPr lang="zh-CN" altLang="en-US" dirty="0">
                <a:solidFill>
                  <a:srgbClr val="004098"/>
                </a:solidFill>
              </a:rPr>
              <a:t>：以地球为桌面的激光干涉仪</a:t>
            </a:r>
            <a:endParaRPr lang="zh-CN" altLang="en-US" dirty="0"/>
          </a:p>
        </p:txBody>
      </p:sp>
      <p:pic>
        <p:nvPicPr>
          <p:cNvPr id="4" name="图片 3">
            <a:extLst>
              <a:ext uri="{FF2B5EF4-FFF2-40B4-BE49-F238E27FC236}">
                <a16:creationId xmlns:a16="http://schemas.microsoft.com/office/drawing/2014/main" id="{D2E49B11-EF19-4629-8CD8-7BBAA10B8F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7828" y="1794418"/>
            <a:ext cx="3744416" cy="3095386"/>
          </a:xfrm>
          <a:prstGeom prst="rect">
            <a:avLst/>
          </a:prstGeom>
        </p:spPr>
      </p:pic>
      <p:pic>
        <p:nvPicPr>
          <p:cNvPr id="5" name="图片 4">
            <a:extLst>
              <a:ext uri="{FF2B5EF4-FFF2-40B4-BE49-F238E27FC236}">
                <a16:creationId xmlns:a16="http://schemas.microsoft.com/office/drawing/2014/main" id="{09EA845C-21CE-4D3E-BDF2-3FED4CEEDE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8268" y="2438890"/>
            <a:ext cx="3286480" cy="1980220"/>
          </a:xfrm>
          <a:prstGeom prst="rect">
            <a:avLst/>
          </a:prstGeom>
        </p:spPr>
      </p:pic>
      <p:pic>
        <p:nvPicPr>
          <p:cNvPr id="6" name="图片 5">
            <a:extLst>
              <a:ext uri="{FF2B5EF4-FFF2-40B4-BE49-F238E27FC236}">
                <a16:creationId xmlns:a16="http://schemas.microsoft.com/office/drawing/2014/main" id="{19245AD4-ED00-4FB8-84BB-AEC7A24FB034}"/>
              </a:ext>
            </a:extLst>
          </p:cNvPr>
          <p:cNvPicPr>
            <a:picLocks noChangeAspect="1"/>
          </p:cNvPicPr>
          <p:nvPr/>
        </p:nvPicPr>
        <p:blipFill>
          <a:blip r:embed="rId4"/>
          <a:stretch>
            <a:fillRect/>
          </a:stretch>
        </p:blipFill>
        <p:spPr>
          <a:xfrm>
            <a:off x="299356" y="1742415"/>
            <a:ext cx="4248472" cy="3253904"/>
          </a:xfrm>
          <a:prstGeom prst="rect">
            <a:avLst/>
          </a:prstGeom>
        </p:spPr>
      </p:pic>
      <p:sp>
        <p:nvSpPr>
          <p:cNvPr id="10" name="文本框 9">
            <a:extLst>
              <a:ext uri="{FF2B5EF4-FFF2-40B4-BE49-F238E27FC236}">
                <a16:creationId xmlns:a16="http://schemas.microsoft.com/office/drawing/2014/main" id="{560C7E72-7B0C-4715-A738-E2E5AD126464}"/>
              </a:ext>
            </a:extLst>
          </p:cNvPr>
          <p:cNvSpPr txBox="1"/>
          <p:nvPr/>
        </p:nvSpPr>
        <p:spPr>
          <a:xfrm>
            <a:off x="4547828" y="5013176"/>
            <a:ext cx="7368667" cy="923330"/>
          </a:xfrm>
          <a:prstGeom prst="rect">
            <a:avLst/>
          </a:prstGeom>
          <a:noFill/>
        </p:spPr>
        <p:txBody>
          <a:bodyPr wrap="square" rtlCol="0">
            <a:spAutoFit/>
          </a:bodyPr>
          <a:lstStyle/>
          <a:p>
            <a:r>
              <a:rPr lang="zh-CN" altLang="en-US" dirty="0"/>
              <a:t>当引力波穿过地球时，地球附近的空间会随着引力波的变化产生压缩或拉伸，但这种变化非常微弱。如果两个</a:t>
            </a:r>
            <a:r>
              <a:rPr lang="en-US" altLang="zh-CN" dirty="0"/>
              <a:t>10</a:t>
            </a:r>
            <a:r>
              <a:rPr lang="zh-CN" altLang="en-US" dirty="0"/>
              <a:t>倍太阳质量的黑洞合并，发出的引力波只能使</a:t>
            </a:r>
            <a:r>
              <a:rPr lang="en-US" altLang="zh-CN" dirty="0"/>
              <a:t>LIGO 4km</a:t>
            </a:r>
            <a:r>
              <a:rPr lang="zh-CN" altLang="en-US" dirty="0"/>
              <a:t>的长臂产生</a:t>
            </a:r>
            <a:r>
              <a:rPr lang="en-US" altLang="zh-CN" dirty="0"/>
              <a:t>10</a:t>
            </a:r>
            <a:r>
              <a:rPr lang="en-US" altLang="zh-CN" baseline="30000" dirty="0"/>
              <a:t>-18</a:t>
            </a:r>
            <a:r>
              <a:rPr lang="en-US" altLang="zh-CN" dirty="0"/>
              <a:t>m</a:t>
            </a:r>
            <a:r>
              <a:rPr lang="zh-CN" altLang="en-US" dirty="0"/>
              <a:t>的变化。</a:t>
            </a:r>
          </a:p>
        </p:txBody>
      </p:sp>
    </p:spTree>
    <p:extLst>
      <p:ext uri="{BB962C8B-B14F-4D97-AF65-F5344CB8AC3E}">
        <p14:creationId xmlns:p14="http://schemas.microsoft.com/office/powerpoint/2010/main" val="115818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
          <p:cNvGraphicFramePr>
            <a:graphicFrameLocks noChangeAspect="1"/>
          </p:cNvGraphicFramePr>
          <p:nvPr/>
        </p:nvGraphicFramePr>
        <p:xfrm>
          <a:off x="5447928" y="1958595"/>
          <a:ext cx="5894049" cy="4466221"/>
        </p:xfrm>
        <a:graphic>
          <a:graphicData uri="http://schemas.openxmlformats.org/presentationml/2006/ole">
            <mc:AlternateContent xmlns:mc="http://schemas.openxmlformats.org/markup-compatibility/2006">
              <mc:Choice xmlns:v="urn:schemas-microsoft-com:vml" Requires="v">
                <p:oleObj name="Visio" r:id="rId2" imgW="4449604" imgH="3452812" progId="Visio.Drawing.11">
                  <p:embed/>
                </p:oleObj>
              </mc:Choice>
              <mc:Fallback>
                <p:oleObj name="Visio" r:id="rId2" imgW="4449604" imgH="3452812" progId="Visio.Drawing.11">
                  <p:embed/>
                  <p:pic>
                    <p:nvPicPr>
                      <p:cNvPr id="1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958595"/>
                        <a:ext cx="5894049" cy="4466221"/>
                      </a:xfrm>
                      <a:prstGeom prst="rect">
                        <a:avLst/>
                      </a:prstGeom>
                      <a:noFill/>
                      <a:ln>
                        <a:noFill/>
                      </a:ln>
                    </p:spPr>
                  </p:pic>
                </p:oleObj>
              </mc:Fallback>
            </mc:AlternateContent>
          </a:graphicData>
        </a:graphic>
      </p:graphicFrame>
      <p:sp>
        <p:nvSpPr>
          <p:cNvPr id="14" name="标题 1"/>
          <p:cNvSpPr>
            <a:spLocks noGrp="1"/>
          </p:cNvSpPr>
          <p:nvPr>
            <p:ph type="title"/>
          </p:nvPr>
        </p:nvSpPr>
        <p:spPr>
          <a:xfrm>
            <a:off x="658701" y="975601"/>
            <a:ext cx="11162884" cy="574183"/>
          </a:xfrm>
        </p:spPr>
        <p:txBody>
          <a:bodyPr>
            <a:normAutofit/>
          </a:bodyPr>
          <a:lstStyle/>
          <a:p>
            <a:r>
              <a:rPr lang="zh-CN" altLang="en-US" dirty="0">
                <a:solidFill>
                  <a:srgbClr val="004098"/>
                </a:solidFill>
              </a:rPr>
              <a:t>二阶测量系统的动态性能指标</a:t>
            </a:r>
            <a:endParaRPr lang="zh-CN" altLang="en-US" dirty="0"/>
          </a:p>
        </p:txBody>
      </p:sp>
      <p:sp>
        <p:nvSpPr>
          <p:cNvPr id="16" name="标题 1"/>
          <p:cNvSpPr txBox="1">
            <a:spLocks/>
          </p:cNvSpPr>
          <p:nvPr/>
        </p:nvSpPr>
        <p:spPr>
          <a:xfrm>
            <a:off x="766078" y="1429675"/>
            <a:ext cx="11421927" cy="57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endParaRPr lang="zh-CN" altLang="en-US" dirty="0">
              <a:solidFill>
                <a:srgbClr val="004098"/>
              </a:solidFill>
            </a:endParaRPr>
          </a:p>
        </p:txBody>
      </p:sp>
      <p:sp>
        <p:nvSpPr>
          <p:cNvPr id="17" name="Rectangle 2"/>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sp>
        <p:nvSpPr>
          <p:cNvPr id="18" name="Rectangle 4"/>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sp>
        <p:nvSpPr>
          <p:cNvPr id="19" name="Rectangle 6"/>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sp>
        <p:nvSpPr>
          <p:cNvPr id="20" name="Rectangle 8"/>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sp>
        <p:nvSpPr>
          <p:cNvPr id="21" name="Rectangle 10"/>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0000"/>
              </a:lnSpc>
              <a:spcBef>
                <a:spcPct val="20000"/>
              </a:spcBef>
              <a:buSzPct val="120000"/>
              <a:buBlip>
                <a:blip r:embed="rId4"/>
              </a:buBlip>
              <a:defRPr sz="2800">
                <a:solidFill>
                  <a:srgbClr val="133984"/>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000066"/>
              </a:buClr>
              <a:buChar char="•"/>
              <a:defRPr sz="2400">
                <a:solidFill>
                  <a:srgbClr val="133984"/>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SzTx/>
              <a:buFontTx/>
              <a:buNone/>
            </a:pPr>
            <a:endParaRPr lang="zh-CN" altLang="en-US" sz="1800">
              <a:solidFill>
                <a:schemeClr val="accent1">
                  <a:lumMod val="75000"/>
                </a:schemeClr>
              </a:solidFill>
            </a:endParaRPr>
          </a:p>
        </p:txBody>
      </p:sp>
      <p:sp>
        <p:nvSpPr>
          <p:cNvPr id="23" name="矩形 22"/>
          <p:cNvSpPr/>
          <p:nvPr/>
        </p:nvSpPr>
        <p:spPr>
          <a:xfrm>
            <a:off x="135058" y="1477292"/>
            <a:ext cx="9192217" cy="4654287"/>
          </a:xfrm>
          <a:prstGeom prst="rect">
            <a:avLst/>
          </a:prstGeom>
        </p:spPr>
        <p:txBody>
          <a:bodyPr wrap="square">
            <a:spAutoFit/>
          </a:bodyPr>
          <a:lstStyle/>
          <a:p>
            <a:pPr marL="342900" indent="-342900">
              <a:lnSpc>
                <a:spcPct val="200000"/>
              </a:lnSpc>
              <a:buFont typeface="Wingdings" panose="05000000000000000000" pitchFamily="2" charset="2"/>
              <a:buChar char="n"/>
            </a:pPr>
            <a:r>
              <a:rPr lang="en-US" altLang="zh-CN" sz="2400" i="1" dirty="0">
                <a:solidFill>
                  <a:srgbClr val="004098"/>
                </a:solidFill>
                <a:latin typeface="+mn-lt"/>
              </a:rPr>
              <a:t>ξ</a:t>
            </a:r>
            <a:r>
              <a:rPr lang="en-US" altLang="zh-CN" sz="2400" i="1" dirty="0">
                <a:solidFill>
                  <a:srgbClr val="004098"/>
                </a:solidFill>
              </a:rPr>
              <a:t> </a:t>
            </a:r>
            <a:r>
              <a:rPr lang="en-US" altLang="zh-CN" sz="2400" dirty="0">
                <a:solidFill>
                  <a:srgbClr val="004098"/>
                </a:solidFill>
              </a:rPr>
              <a:t>&lt;1</a:t>
            </a:r>
            <a:r>
              <a:rPr lang="zh-CN" altLang="zh-CN" sz="2400" dirty="0">
                <a:solidFill>
                  <a:srgbClr val="004098"/>
                </a:solidFill>
              </a:rPr>
              <a:t>时</a:t>
            </a:r>
            <a:r>
              <a:rPr lang="zh-CN" altLang="en-US" sz="2400" dirty="0">
                <a:solidFill>
                  <a:srgbClr val="004098"/>
                </a:solidFill>
              </a:rPr>
              <a:t>：为</a:t>
            </a:r>
            <a:r>
              <a:rPr lang="zh-CN" altLang="zh-CN" sz="2400" dirty="0">
                <a:solidFill>
                  <a:srgbClr val="004098"/>
                </a:solidFill>
              </a:rPr>
              <a:t>衰减</a:t>
            </a:r>
            <a:r>
              <a:rPr lang="zh-CN" altLang="en-US" sz="2400" dirty="0">
                <a:solidFill>
                  <a:srgbClr val="004098"/>
                </a:solidFill>
              </a:rPr>
              <a:t>振</a:t>
            </a:r>
            <a:r>
              <a:rPr lang="zh-CN" altLang="zh-CN" sz="2400" dirty="0">
                <a:solidFill>
                  <a:srgbClr val="004098"/>
                </a:solidFill>
              </a:rPr>
              <a:t>荡曲线</a:t>
            </a:r>
            <a:r>
              <a:rPr lang="zh-CN" altLang="en-US" sz="2400" dirty="0">
                <a:solidFill>
                  <a:srgbClr val="004098"/>
                </a:solidFill>
              </a:rPr>
              <a:t>，</a:t>
            </a:r>
            <a:r>
              <a:rPr lang="zh-CN" altLang="en-US" sz="2400" dirty="0">
                <a:solidFill>
                  <a:srgbClr val="004098"/>
                </a:solidFill>
                <a:cs typeface="Times New Roman" panose="02020603050405020304" pitchFamily="18" charset="0"/>
              </a:rPr>
              <a:t>阻尼振荡角频率</a:t>
            </a:r>
            <a:endParaRPr lang="en-US" altLang="zh-CN" sz="2400" dirty="0">
              <a:solidFill>
                <a:srgbClr val="004098"/>
              </a:solidFill>
              <a:cs typeface="Times New Roman" panose="02020603050405020304" pitchFamily="18" charset="0"/>
            </a:endParaRPr>
          </a:p>
          <a:p>
            <a:pPr>
              <a:lnSpc>
                <a:spcPct val="200000"/>
              </a:lnSpc>
            </a:pPr>
            <a:r>
              <a:rPr lang="zh-CN" altLang="en-US" sz="2400" dirty="0">
                <a:solidFill>
                  <a:srgbClr val="004098"/>
                </a:solidFill>
                <a:cs typeface="Times New Roman" panose="02020603050405020304" pitchFamily="18" charset="0"/>
                <a:sym typeface="Symbol" panose="05050102010706020507" pitchFamily="18" charset="2"/>
              </a:rPr>
              <a:t> </a:t>
            </a:r>
            <a:r>
              <a:rPr lang="zh-CN" altLang="en-US" sz="2400" dirty="0">
                <a:solidFill>
                  <a:srgbClr val="004098"/>
                </a:solidFill>
                <a:cs typeface="Times New Roman" panose="02020603050405020304" pitchFamily="18" charset="0"/>
              </a:rPr>
              <a:t> </a:t>
            </a:r>
            <a:endParaRPr lang="en-US" altLang="zh-CN" sz="2400" dirty="0">
              <a:solidFill>
                <a:srgbClr val="004098"/>
              </a:solidFill>
            </a:endParaRPr>
          </a:p>
          <a:p>
            <a:pPr marL="800100" lvl="1" indent="-342900">
              <a:lnSpc>
                <a:spcPct val="200000"/>
              </a:lnSpc>
              <a:buFont typeface="Wingdings" panose="05000000000000000000" pitchFamily="2" charset="2"/>
              <a:buChar char="n"/>
            </a:pPr>
            <a:r>
              <a:rPr lang="zh-CN" altLang="zh-CN" sz="2000" dirty="0">
                <a:solidFill>
                  <a:srgbClr val="004098"/>
                </a:solidFill>
              </a:rPr>
              <a:t>上升时间</a:t>
            </a:r>
            <a:r>
              <a:rPr lang="en-US" altLang="zh-CN" sz="2000" i="1" dirty="0" err="1">
                <a:solidFill>
                  <a:srgbClr val="004098"/>
                </a:solidFill>
                <a:latin typeface="Times New Roman" panose="02020603050405020304" pitchFamily="18" charset="0"/>
                <a:cs typeface="Times New Roman" panose="02020603050405020304" pitchFamily="18" charset="0"/>
              </a:rPr>
              <a:t>t</a:t>
            </a:r>
            <a:r>
              <a:rPr lang="en-US" altLang="zh-CN" sz="2000" i="1" baseline="-25000" dirty="0" err="1">
                <a:solidFill>
                  <a:srgbClr val="004098"/>
                </a:solidFill>
                <a:latin typeface="Times New Roman" panose="02020603050405020304" pitchFamily="18" charset="0"/>
                <a:cs typeface="Times New Roman" panose="02020603050405020304" pitchFamily="18" charset="0"/>
              </a:rPr>
              <a:t>r</a:t>
            </a:r>
            <a:endParaRPr lang="en-US" altLang="zh-CN" sz="2000" dirty="0">
              <a:solidFill>
                <a:srgbClr val="004098"/>
              </a:solidFill>
            </a:endParaRPr>
          </a:p>
          <a:p>
            <a:pPr marL="800100" lvl="1" indent="-342900">
              <a:lnSpc>
                <a:spcPct val="200000"/>
              </a:lnSpc>
              <a:buFont typeface="Wingdings" panose="05000000000000000000" pitchFamily="2" charset="2"/>
              <a:buChar char="n"/>
            </a:pPr>
            <a:r>
              <a:rPr lang="zh-CN" altLang="en-US" sz="2000" dirty="0">
                <a:solidFill>
                  <a:srgbClr val="004098"/>
                </a:solidFill>
              </a:rPr>
              <a:t>峰值时间</a:t>
            </a:r>
            <a:r>
              <a:rPr lang="en-US" altLang="zh-CN" sz="2000" i="1" dirty="0" err="1">
                <a:solidFill>
                  <a:srgbClr val="004098"/>
                </a:solidFill>
                <a:latin typeface="Times New Roman" panose="02020603050405020304" pitchFamily="18" charset="0"/>
                <a:cs typeface="Times New Roman" panose="02020603050405020304" pitchFamily="18" charset="0"/>
              </a:rPr>
              <a:t>t</a:t>
            </a:r>
            <a:r>
              <a:rPr lang="en-US" altLang="zh-CN" sz="2000" i="1" baseline="-25000" dirty="0" err="1">
                <a:solidFill>
                  <a:srgbClr val="004098"/>
                </a:solidFill>
                <a:latin typeface="Times New Roman" panose="02020603050405020304" pitchFamily="18" charset="0"/>
                <a:cs typeface="Times New Roman" panose="02020603050405020304" pitchFamily="18" charset="0"/>
              </a:rPr>
              <a:t>p</a:t>
            </a:r>
            <a:endParaRPr lang="en-US" altLang="zh-CN" sz="2000" dirty="0">
              <a:solidFill>
                <a:srgbClr val="004098"/>
              </a:solidFill>
            </a:endParaRPr>
          </a:p>
          <a:p>
            <a:pPr marL="800100" lvl="1" indent="-342900">
              <a:lnSpc>
                <a:spcPct val="200000"/>
              </a:lnSpc>
              <a:buFont typeface="Wingdings" panose="05000000000000000000" pitchFamily="2" charset="2"/>
              <a:buChar char="n"/>
            </a:pPr>
            <a:r>
              <a:rPr lang="zh-CN" altLang="zh-CN" sz="2000" dirty="0">
                <a:solidFill>
                  <a:srgbClr val="004098"/>
                </a:solidFill>
              </a:rPr>
              <a:t>响应时间</a:t>
            </a:r>
            <a:r>
              <a:rPr lang="en-US" altLang="zh-CN" sz="2000" i="1" dirty="0" err="1">
                <a:solidFill>
                  <a:srgbClr val="004098"/>
                </a:solidFill>
                <a:latin typeface="Times New Roman" panose="02020603050405020304" pitchFamily="18" charset="0"/>
                <a:cs typeface="Times New Roman" panose="02020603050405020304" pitchFamily="18" charset="0"/>
              </a:rPr>
              <a:t>t</a:t>
            </a:r>
            <a:r>
              <a:rPr lang="en-US" altLang="zh-CN" sz="2000" i="1" baseline="-25000" dirty="0" err="1">
                <a:solidFill>
                  <a:srgbClr val="004098"/>
                </a:solidFill>
                <a:latin typeface="Times New Roman" panose="02020603050405020304" pitchFamily="18" charset="0"/>
                <a:cs typeface="Times New Roman" panose="02020603050405020304" pitchFamily="18" charset="0"/>
              </a:rPr>
              <a:t>s</a:t>
            </a:r>
            <a:endParaRPr lang="zh-CN" altLang="en-US" sz="2000" i="1" baseline="-25000" dirty="0">
              <a:solidFill>
                <a:srgbClr val="004098"/>
              </a:solidFill>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n"/>
            </a:pPr>
            <a:r>
              <a:rPr lang="zh-CN" altLang="en-US" sz="2000" dirty="0">
                <a:solidFill>
                  <a:srgbClr val="004098"/>
                </a:solidFill>
              </a:rPr>
              <a:t>超调量</a:t>
            </a:r>
            <a:r>
              <a:rPr lang="zh-CN" altLang="en-US" sz="2000" i="1" dirty="0">
                <a:solidFill>
                  <a:srgbClr val="004098"/>
                </a:solidFill>
                <a:sym typeface="Symbol" panose="05050102010706020507" pitchFamily="18" charset="2"/>
              </a:rPr>
              <a:t></a:t>
            </a:r>
            <a:endParaRPr lang="en-US" altLang="zh-CN" sz="2000" i="1" dirty="0">
              <a:solidFill>
                <a:srgbClr val="004098"/>
              </a:solidFill>
              <a:sym typeface="Symbol" panose="05050102010706020507" pitchFamily="18" charset="2"/>
            </a:endParaRPr>
          </a:p>
          <a:p>
            <a:pPr marL="342900" indent="-342900">
              <a:lnSpc>
                <a:spcPct val="200000"/>
              </a:lnSpc>
              <a:buFont typeface="Wingdings" panose="05000000000000000000" pitchFamily="2" charset="2"/>
              <a:buChar char="n"/>
            </a:pPr>
            <a:r>
              <a:rPr lang="en-US" altLang="zh-CN" sz="2400" i="1" dirty="0">
                <a:solidFill>
                  <a:srgbClr val="004098"/>
                </a:solidFill>
                <a:latin typeface="+mn-lt"/>
              </a:rPr>
              <a:t>ξ</a:t>
            </a:r>
            <a:r>
              <a:rPr lang="en-US" altLang="zh-CN" sz="2400" i="1" dirty="0">
                <a:solidFill>
                  <a:srgbClr val="004098"/>
                </a:solidFill>
              </a:rPr>
              <a:t> </a:t>
            </a:r>
            <a:r>
              <a:rPr lang="en-US" altLang="zh-CN" sz="2400" dirty="0">
                <a:solidFill>
                  <a:srgbClr val="004098"/>
                </a:solidFill>
              </a:rPr>
              <a:t>&gt;1</a:t>
            </a:r>
            <a:r>
              <a:rPr lang="zh-CN" altLang="zh-CN" sz="2400" dirty="0">
                <a:solidFill>
                  <a:srgbClr val="004098"/>
                </a:solidFill>
              </a:rPr>
              <a:t>时</a:t>
            </a:r>
            <a:r>
              <a:rPr lang="zh-CN" altLang="en-US" sz="2400" dirty="0">
                <a:solidFill>
                  <a:srgbClr val="004098"/>
                </a:solidFill>
              </a:rPr>
              <a:t>：</a:t>
            </a:r>
            <a:r>
              <a:rPr lang="zh-CN" altLang="zh-CN" sz="2400" dirty="0">
                <a:solidFill>
                  <a:srgbClr val="004098"/>
                </a:solidFill>
              </a:rPr>
              <a:t>近似</a:t>
            </a:r>
            <a:r>
              <a:rPr lang="zh-CN" altLang="en-US" sz="2400" dirty="0">
                <a:solidFill>
                  <a:srgbClr val="004098"/>
                </a:solidFill>
              </a:rPr>
              <a:t>为</a:t>
            </a:r>
            <a:r>
              <a:rPr lang="zh-CN" altLang="zh-CN" sz="2400" dirty="0">
                <a:solidFill>
                  <a:srgbClr val="004098"/>
                </a:solidFill>
              </a:rPr>
              <a:t>一阶测量系统</a:t>
            </a:r>
          </a:p>
        </p:txBody>
      </p:sp>
      <p:sp>
        <p:nvSpPr>
          <p:cNvPr id="24" name="Rectangle 148"/>
          <p:cNvSpPr>
            <a:spLocks noChangeArrowheads="1"/>
          </p:cNvSpPr>
          <p:nvPr/>
        </p:nvSpPr>
        <p:spPr bwMode="auto">
          <a:xfrm>
            <a:off x="264572" y="-185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1188825171"/>
              </p:ext>
            </p:extLst>
          </p:nvPr>
        </p:nvGraphicFramePr>
        <p:xfrm>
          <a:off x="2682581" y="3658403"/>
          <a:ext cx="1555038" cy="558606"/>
        </p:xfrm>
        <a:graphic>
          <a:graphicData uri="http://schemas.openxmlformats.org/presentationml/2006/ole">
            <mc:AlternateContent xmlns:mc="http://schemas.openxmlformats.org/markup-compatibility/2006">
              <mc:Choice xmlns:v="urn:schemas-microsoft-com:vml" Requires="v">
                <p:oleObj name="公式" r:id="rId5" imgW="1307880" imgH="469800" progId="Equation.3">
                  <p:embed/>
                </p:oleObj>
              </mc:Choice>
              <mc:Fallback>
                <p:oleObj name="公式" r:id="rId5" imgW="1307880" imgH="469800" progId="Equation.3">
                  <p:embed/>
                  <p:pic>
                    <p:nvPicPr>
                      <p:cNvPr id="25" name="对象 24"/>
                      <p:cNvPicPr/>
                      <p:nvPr/>
                    </p:nvPicPr>
                    <p:blipFill>
                      <a:blip r:embed="rId6"/>
                      <a:stretch>
                        <a:fillRect/>
                      </a:stretch>
                    </p:blipFill>
                    <p:spPr>
                      <a:xfrm>
                        <a:off x="2682581" y="3658403"/>
                        <a:ext cx="1555038" cy="558606"/>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271194386"/>
              </p:ext>
            </p:extLst>
          </p:nvPr>
        </p:nvGraphicFramePr>
        <p:xfrm>
          <a:off x="2694801" y="3099603"/>
          <a:ext cx="1319604" cy="558800"/>
        </p:xfrm>
        <a:graphic>
          <a:graphicData uri="http://schemas.openxmlformats.org/presentationml/2006/ole">
            <mc:AlternateContent xmlns:mc="http://schemas.openxmlformats.org/markup-compatibility/2006">
              <mc:Choice xmlns:v="urn:schemas-microsoft-com:vml" Requires="v">
                <p:oleObj name="公式" r:id="rId7" imgW="1041120" imgH="469800" progId="Equation.3">
                  <p:embed/>
                </p:oleObj>
              </mc:Choice>
              <mc:Fallback>
                <p:oleObj name="公式" r:id="rId7" imgW="1041120" imgH="469800" progId="Equation.3">
                  <p:embed/>
                  <p:pic>
                    <p:nvPicPr>
                      <p:cNvPr id="26" name="对象 25"/>
                      <p:cNvPicPr/>
                      <p:nvPr/>
                    </p:nvPicPr>
                    <p:blipFill>
                      <a:blip r:embed="rId8"/>
                      <a:stretch>
                        <a:fillRect/>
                      </a:stretch>
                    </p:blipFill>
                    <p:spPr>
                      <a:xfrm>
                        <a:off x="2694801" y="3099603"/>
                        <a:ext cx="1319604" cy="5588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326192932"/>
              </p:ext>
            </p:extLst>
          </p:nvPr>
        </p:nvGraphicFramePr>
        <p:xfrm>
          <a:off x="6480932" y="1710581"/>
          <a:ext cx="1458913" cy="422275"/>
        </p:xfrm>
        <a:graphic>
          <a:graphicData uri="http://schemas.openxmlformats.org/presentationml/2006/ole">
            <mc:AlternateContent xmlns:mc="http://schemas.openxmlformats.org/markup-compatibility/2006">
              <mc:Choice xmlns:v="urn:schemas-microsoft-com:vml" Requires="v">
                <p:oleObj name="公式" r:id="rId9" imgW="965160" imgH="279360" progId="Equation.3">
                  <p:embed/>
                </p:oleObj>
              </mc:Choice>
              <mc:Fallback>
                <p:oleObj name="公式" r:id="rId9" imgW="965160" imgH="279360" progId="Equation.3">
                  <p:embed/>
                  <p:pic>
                    <p:nvPicPr>
                      <p:cNvPr id="27" name="对象 26"/>
                      <p:cNvPicPr/>
                      <p:nvPr/>
                    </p:nvPicPr>
                    <p:blipFill>
                      <a:blip r:embed="rId10"/>
                      <a:stretch>
                        <a:fillRect/>
                      </a:stretch>
                    </p:blipFill>
                    <p:spPr>
                      <a:xfrm>
                        <a:off x="6480932" y="1710581"/>
                        <a:ext cx="1458913" cy="422275"/>
                      </a:xfrm>
                      <a:prstGeom prst="rect">
                        <a:avLst/>
                      </a:prstGeom>
                    </p:spPr>
                  </p:pic>
                </p:oleObj>
              </mc:Fallback>
            </mc:AlternateContent>
          </a:graphicData>
        </a:graphic>
      </p:graphicFrame>
      <p:sp>
        <p:nvSpPr>
          <p:cNvPr id="28" name="文本框 27"/>
          <p:cNvSpPr txBox="1"/>
          <p:nvPr/>
        </p:nvSpPr>
        <p:spPr>
          <a:xfrm>
            <a:off x="8661520" y="2910123"/>
            <a:ext cx="1736923" cy="369332"/>
          </a:xfrm>
          <a:prstGeom prst="rect">
            <a:avLst/>
          </a:prstGeom>
          <a:noFill/>
        </p:spPr>
        <p:txBody>
          <a:bodyPr wrap="square" rtlCol="0">
            <a:spAutoFit/>
          </a:bodyPr>
          <a:lstStyle/>
          <a:p>
            <a:r>
              <a:rPr lang="zh-CN" altLang="en-US" dirty="0">
                <a:solidFill>
                  <a:schemeClr val="tx1"/>
                </a:solidFill>
                <a:sym typeface="Symbol" panose="05050102010706020507" pitchFamily="18" charset="2"/>
              </a:rPr>
              <a:t></a:t>
            </a:r>
            <a:r>
              <a:rPr lang="en-US" altLang="zh-CN" dirty="0">
                <a:solidFill>
                  <a:schemeClr val="tx1"/>
                </a:solidFill>
                <a:sym typeface="Symbol" panose="05050102010706020507" pitchFamily="18" charset="2"/>
              </a:rPr>
              <a:t>=5%</a:t>
            </a:r>
            <a:r>
              <a:rPr lang="zh-CN" altLang="en-US" dirty="0">
                <a:solidFill>
                  <a:schemeClr val="tx1"/>
                </a:solidFill>
                <a:sym typeface="Symbol" panose="05050102010706020507" pitchFamily="18" charset="2"/>
              </a:rPr>
              <a:t>或</a:t>
            </a:r>
            <a:r>
              <a:rPr lang="en-US" altLang="zh-CN" dirty="0">
                <a:solidFill>
                  <a:schemeClr val="tx1"/>
                </a:solidFill>
                <a:sym typeface="Symbol" panose="05050102010706020507" pitchFamily="18" charset="2"/>
              </a:rPr>
              <a:t>2%</a:t>
            </a:r>
            <a:endParaRPr lang="zh-CN" altLang="en-US" dirty="0">
              <a:solidFill>
                <a:schemeClr val="tx1"/>
              </a:solidFill>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2645234873"/>
              </p:ext>
            </p:extLst>
          </p:nvPr>
        </p:nvGraphicFramePr>
        <p:xfrm>
          <a:off x="2667417" y="4217009"/>
          <a:ext cx="1479550" cy="590550"/>
        </p:xfrm>
        <a:graphic>
          <a:graphicData uri="http://schemas.openxmlformats.org/presentationml/2006/ole">
            <mc:AlternateContent xmlns:mc="http://schemas.openxmlformats.org/markup-compatibility/2006">
              <mc:Choice xmlns:v="urn:schemas-microsoft-com:vml" Requires="v">
                <p:oleObj name="公式" r:id="rId11" imgW="1168200" imgH="495000" progId="Equation.3">
                  <p:embed/>
                </p:oleObj>
              </mc:Choice>
              <mc:Fallback>
                <p:oleObj name="公式" r:id="rId11" imgW="1168200" imgH="495000" progId="Equation.3">
                  <p:embed/>
                  <p:pic>
                    <p:nvPicPr>
                      <p:cNvPr id="29" name="对象 28"/>
                      <p:cNvPicPr/>
                      <p:nvPr/>
                    </p:nvPicPr>
                    <p:blipFill>
                      <a:blip r:embed="rId12"/>
                      <a:stretch>
                        <a:fillRect/>
                      </a:stretch>
                    </p:blipFill>
                    <p:spPr>
                      <a:xfrm>
                        <a:off x="2667417" y="4217009"/>
                        <a:ext cx="1479550" cy="590550"/>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588042466"/>
              </p:ext>
            </p:extLst>
          </p:nvPr>
        </p:nvGraphicFramePr>
        <p:xfrm>
          <a:off x="2614072" y="4824163"/>
          <a:ext cx="1689387" cy="477045"/>
        </p:xfrm>
        <a:graphic>
          <a:graphicData uri="http://schemas.openxmlformats.org/presentationml/2006/ole">
            <mc:AlternateContent xmlns:mc="http://schemas.openxmlformats.org/markup-compatibility/2006">
              <mc:Choice xmlns:v="urn:schemas-microsoft-com:vml" Requires="v">
                <p:oleObj name="公式" r:id="rId13" imgW="1180800" imgH="355320" progId="Equation.3">
                  <p:embed/>
                </p:oleObj>
              </mc:Choice>
              <mc:Fallback>
                <p:oleObj name="公式" r:id="rId13" imgW="1180800" imgH="355320" progId="Equation.3">
                  <p:embed/>
                  <p:pic>
                    <p:nvPicPr>
                      <p:cNvPr id="30" name="对象 29"/>
                      <p:cNvPicPr/>
                      <p:nvPr/>
                    </p:nvPicPr>
                    <p:blipFill>
                      <a:blip r:embed="rId14"/>
                      <a:stretch>
                        <a:fillRect/>
                      </a:stretch>
                    </p:blipFill>
                    <p:spPr>
                      <a:xfrm>
                        <a:off x="2614072" y="4824163"/>
                        <a:ext cx="1689387" cy="477045"/>
                      </a:xfrm>
                      <a:prstGeom prst="rect">
                        <a:avLst/>
                      </a:prstGeom>
                    </p:spPr>
                  </p:pic>
                </p:oleObj>
              </mc:Fallback>
            </mc:AlternateContent>
          </a:graphicData>
        </a:graphic>
      </p:graphicFrame>
      <p:graphicFrame>
        <p:nvGraphicFramePr>
          <p:cNvPr id="22" name="对象 2">
            <a:extLst>
              <a:ext uri="{FF2B5EF4-FFF2-40B4-BE49-F238E27FC236}">
                <a16:creationId xmlns:a16="http://schemas.microsoft.com/office/drawing/2014/main" id="{52F22283-95FB-468D-A577-DE4345DD614E}"/>
              </a:ext>
            </a:extLst>
          </p:cNvPr>
          <p:cNvGraphicFramePr>
            <a:graphicFrameLocks noChangeAspect="1"/>
          </p:cNvGraphicFramePr>
          <p:nvPr>
            <p:extLst>
              <p:ext uri="{D42A27DB-BD31-4B8C-83A1-F6EECF244321}">
                <p14:modId xmlns:p14="http://schemas.microsoft.com/office/powerpoint/2010/main" val="2043890137"/>
              </p:ext>
            </p:extLst>
          </p:nvPr>
        </p:nvGraphicFramePr>
        <p:xfrm>
          <a:off x="479376" y="2145505"/>
          <a:ext cx="1177925" cy="852487"/>
        </p:xfrm>
        <a:graphic>
          <a:graphicData uri="http://schemas.openxmlformats.org/presentationml/2006/ole">
            <mc:AlternateContent xmlns:mc="http://schemas.openxmlformats.org/markup-compatibility/2006">
              <mc:Choice xmlns:v="urn:schemas-microsoft-com:vml" Requires="v">
                <p:oleObj name="Equation" r:id="rId15" imgW="355320" imgH="253800" progId="Equation.DSMT4">
                  <p:embed/>
                </p:oleObj>
              </mc:Choice>
              <mc:Fallback>
                <p:oleObj name="Equation" r:id="rId15" imgW="355320" imgH="253800" progId="Equation.DSMT4">
                  <p:embed/>
                  <p:pic>
                    <p:nvPicPr>
                      <p:cNvPr id="12" name="对象 2">
                        <a:extLst>
                          <a:ext uri="{FF2B5EF4-FFF2-40B4-BE49-F238E27FC236}">
                            <a16:creationId xmlns:a16="http://schemas.microsoft.com/office/drawing/2014/main" id="{E4B6E428-D840-4F6B-8A6B-9E5136B2CA42}"/>
                          </a:ext>
                        </a:extLst>
                      </p:cNvPr>
                      <p:cNvPicPr>
                        <a:picLocks noChangeAspect="1" noChangeArrowheads="1"/>
                      </p:cNvPicPr>
                      <p:nvPr/>
                    </p:nvPicPr>
                    <p:blipFill>
                      <a:blip r:embed="rId16"/>
                      <a:srcRect/>
                      <a:stretch>
                        <a:fillRect/>
                      </a:stretch>
                    </p:blipFill>
                    <p:spPr bwMode="auto">
                      <a:xfrm>
                        <a:off x="479376" y="2145505"/>
                        <a:ext cx="11779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0E0451AE-76A7-CAA6-22F1-D8BD4B8A1D03}"/>
              </a:ext>
            </a:extLst>
          </p:cNvPr>
          <p:cNvSpPr/>
          <p:nvPr/>
        </p:nvSpPr>
        <p:spPr>
          <a:xfrm>
            <a:off x="5143873" y="4879649"/>
            <a:ext cx="952127" cy="373628"/>
          </a:xfrm>
          <a:prstGeom prst="rect">
            <a:avLst/>
          </a:prstGeom>
        </p:spPr>
        <p:txBody>
          <a:bodyPr wrap="square">
            <a:spAutoFit/>
          </a:bodyPr>
          <a:lstStyle/>
          <a:p>
            <a:pPr>
              <a:lnSpc>
                <a:spcPct val="150000"/>
              </a:lnSpc>
            </a:pPr>
            <a:r>
              <a:rPr lang="zh-CN" altLang="en-US" sz="1400" dirty="0">
                <a:solidFill>
                  <a:srgbClr val="FF0000"/>
                </a:solidFill>
              </a:rPr>
              <a:t>上升时间</a:t>
            </a:r>
          </a:p>
        </p:txBody>
      </p:sp>
      <p:sp>
        <p:nvSpPr>
          <p:cNvPr id="3" name="矩形 2">
            <a:extLst>
              <a:ext uri="{FF2B5EF4-FFF2-40B4-BE49-F238E27FC236}">
                <a16:creationId xmlns:a16="http://schemas.microsoft.com/office/drawing/2014/main" id="{03277159-EFFE-5829-B74D-BA10A7936170}"/>
              </a:ext>
            </a:extLst>
          </p:cNvPr>
          <p:cNvSpPr/>
          <p:nvPr/>
        </p:nvSpPr>
        <p:spPr>
          <a:xfrm>
            <a:off x="7210388" y="5695585"/>
            <a:ext cx="952127" cy="373628"/>
          </a:xfrm>
          <a:prstGeom prst="rect">
            <a:avLst/>
          </a:prstGeom>
        </p:spPr>
        <p:txBody>
          <a:bodyPr wrap="square">
            <a:spAutoFit/>
          </a:bodyPr>
          <a:lstStyle/>
          <a:p>
            <a:pPr>
              <a:lnSpc>
                <a:spcPct val="150000"/>
              </a:lnSpc>
            </a:pPr>
            <a:r>
              <a:rPr lang="zh-CN" altLang="en-US" sz="1400" dirty="0">
                <a:solidFill>
                  <a:srgbClr val="FF0000"/>
                </a:solidFill>
              </a:rPr>
              <a:t>响应时间</a:t>
            </a:r>
          </a:p>
        </p:txBody>
      </p:sp>
      <p:sp>
        <p:nvSpPr>
          <p:cNvPr id="4" name="矩形 3">
            <a:extLst>
              <a:ext uri="{FF2B5EF4-FFF2-40B4-BE49-F238E27FC236}">
                <a16:creationId xmlns:a16="http://schemas.microsoft.com/office/drawing/2014/main" id="{F413DF67-B633-97F2-8026-307FA2885977}"/>
              </a:ext>
            </a:extLst>
          </p:cNvPr>
          <p:cNvSpPr/>
          <p:nvPr/>
        </p:nvSpPr>
        <p:spPr>
          <a:xfrm>
            <a:off x="6000977" y="5589240"/>
            <a:ext cx="952127" cy="373628"/>
          </a:xfrm>
          <a:prstGeom prst="rect">
            <a:avLst/>
          </a:prstGeom>
        </p:spPr>
        <p:txBody>
          <a:bodyPr wrap="square">
            <a:spAutoFit/>
          </a:bodyPr>
          <a:lstStyle/>
          <a:p>
            <a:pPr>
              <a:lnSpc>
                <a:spcPct val="150000"/>
              </a:lnSpc>
            </a:pPr>
            <a:r>
              <a:rPr lang="zh-CN" altLang="en-US" sz="1400" dirty="0">
                <a:solidFill>
                  <a:srgbClr val="FF0000"/>
                </a:solidFill>
              </a:rPr>
              <a:t>峰值时间</a:t>
            </a:r>
          </a:p>
        </p:txBody>
      </p:sp>
      <p:sp>
        <p:nvSpPr>
          <p:cNvPr id="5" name="矩形 4">
            <a:extLst>
              <a:ext uri="{FF2B5EF4-FFF2-40B4-BE49-F238E27FC236}">
                <a16:creationId xmlns:a16="http://schemas.microsoft.com/office/drawing/2014/main" id="{076590E9-BE28-579E-913B-715975DAA4CB}"/>
              </a:ext>
            </a:extLst>
          </p:cNvPr>
          <p:cNvSpPr/>
          <p:nvPr/>
        </p:nvSpPr>
        <p:spPr>
          <a:xfrm>
            <a:off x="6151971" y="2600797"/>
            <a:ext cx="762032" cy="373628"/>
          </a:xfrm>
          <a:prstGeom prst="rect">
            <a:avLst/>
          </a:prstGeom>
        </p:spPr>
        <p:txBody>
          <a:bodyPr wrap="square">
            <a:spAutoFit/>
          </a:bodyPr>
          <a:lstStyle/>
          <a:p>
            <a:pPr>
              <a:lnSpc>
                <a:spcPct val="150000"/>
              </a:lnSpc>
            </a:pPr>
            <a:r>
              <a:rPr lang="zh-CN" altLang="en-US" sz="1400" dirty="0">
                <a:solidFill>
                  <a:srgbClr val="FF0000"/>
                </a:solidFill>
              </a:rPr>
              <a:t>超调量</a:t>
            </a:r>
          </a:p>
        </p:txBody>
      </p:sp>
    </p:spTree>
    <p:extLst>
      <p:ext uri="{BB962C8B-B14F-4D97-AF65-F5344CB8AC3E}">
        <p14:creationId xmlns:p14="http://schemas.microsoft.com/office/powerpoint/2010/main" val="289043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超调量</a:t>
            </a:r>
            <a:r>
              <a:rPr lang="zh-CN" altLang="en-US" dirty="0">
                <a:sym typeface="Symbol" panose="05050102010706020507" pitchFamily="18" charset="2"/>
              </a:rPr>
              <a:t>只与</a:t>
            </a:r>
            <a:r>
              <a:rPr lang="zh-CN" altLang="en-US" dirty="0"/>
              <a:t>阻尼比</a:t>
            </a:r>
            <a:r>
              <a:rPr lang="zh-CN" altLang="en-US" dirty="0">
                <a:sym typeface="Symbol" panose="05050102010706020507" pitchFamily="18" charset="2"/>
              </a:rPr>
              <a:t>有关</a:t>
            </a:r>
            <a:endParaRPr lang="zh-CN" altLang="en-US" dirty="0"/>
          </a:p>
        </p:txBody>
      </p:sp>
      <p:graphicFrame>
        <p:nvGraphicFramePr>
          <p:cNvPr id="3" name="对象 2"/>
          <p:cNvGraphicFramePr>
            <a:graphicFrameLocks noChangeAspect="1"/>
          </p:cNvGraphicFramePr>
          <p:nvPr/>
        </p:nvGraphicFramePr>
        <p:xfrm>
          <a:off x="1271464" y="1916832"/>
          <a:ext cx="2422558" cy="684076"/>
        </p:xfrm>
        <a:graphic>
          <a:graphicData uri="http://schemas.openxmlformats.org/presentationml/2006/ole">
            <mc:AlternateContent xmlns:mc="http://schemas.openxmlformats.org/markup-compatibility/2006">
              <mc:Choice xmlns:v="urn:schemas-microsoft-com:vml" Requires="v">
                <p:oleObj name="公式" r:id="rId2" imgW="1180800" imgH="355320" progId="Equation.3">
                  <p:embed/>
                </p:oleObj>
              </mc:Choice>
              <mc:Fallback>
                <p:oleObj name="公式" r:id="rId2" imgW="1180800" imgH="355320" progId="Equation.3">
                  <p:embed/>
                  <p:pic>
                    <p:nvPicPr>
                      <p:cNvPr id="3" name="对象 2"/>
                      <p:cNvPicPr/>
                      <p:nvPr/>
                    </p:nvPicPr>
                    <p:blipFill>
                      <a:blip r:embed="rId3"/>
                      <a:stretch>
                        <a:fillRect/>
                      </a:stretch>
                    </p:blipFill>
                    <p:spPr>
                      <a:xfrm>
                        <a:off x="1271464" y="1916832"/>
                        <a:ext cx="2422558" cy="684076"/>
                      </a:xfrm>
                      <a:prstGeom prst="rect">
                        <a:avLst/>
                      </a:prstGeom>
                    </p:spPr>
                  </p:pic>
                </p:oleObj>
              </mc:Fallback>
            </mc:AlternateContent>
          </a:graphicData>
        </a:graphic>
      </p:graphicFrame>
      <p:graphicFrame>
        <p:nvGraphicFramePr>
          <p:cNvPr id="5" name="表格 4"/>
          <p:cNvGraphicFramePr>
            <a:graphicFrameLocks noGrp="1"/>
          </p:cNvGraphicFramePr>
          <p:nvPr/>
        </p:nvGraphicFramePr>
        <p:xfrm>
          <a:off x="4367808" y="1918912"/>
          <a:ext cx="6903864" cy="741680"/>
        </p:xfrm>
        <a:graphic>
          <a:graphicData uri="http://schemas.openxmlformats.org/drawingml/2006/table">
            <a:tbl>
              <a:tblPr firstRow="1" bandRow="1">
                <a:tableStyleId>{5C22544A-7EE6-4342-B048-85BDC9FD1C3A}</a:tableStyleId>
              </a:tblPr>
              <a:tblGrid>
                <a:gridCol w="862983">
                  <a:extLst>
                    <a:ext uri="{9D8B030D-6E8A-4147-A177-3AD203B41FA5}">
                      <a16:colId xmlns:a16="http://schemas.microsoft.com/office/drawing/2014/main" val="2764112297"/>
                    </a:ext>
                  </a:extLst>
                </a:gridCol>
                <a:gridCol w="862983">
                  <a:extLst>
                    <a:ext uri="{9D8B030D-6E8A-4147-A177-3AD203B41FA5}">
                      <a16:colId xmlns:a16="http://schemas.microsoft.com/office/drawing/2014/main" val="3099307083"/>
                    </a:ext>
                  </a:extLst>
                </a:gridCol>
                <a:gridCol w="862983">
                  <a:extLst>
                    <a:ext uri="{9D8B030D-6E8A-4147-A177-3AD203B41FA5}">
                      <a16:colId xmlns:a16="http://schemas.microsoft.com/office/drawing/2014/main" val="2328622815"/>
                    </a:ext>
                  </a:extLst>
                </a:gridCol>
                <a:gridCol w="862983">
                  <a:extLst>
                    <a:ext uri="{9D8B030D-6E8A-4147-A177-3AD203B41FA5}">
                      <a16:colId xmlns:a16="http://schemas.microsoft.com/office/drawing/2014/main" val="2645810026"/>
                    </a:ext>
                  </a:extLst>
                </a:gridCol>
                <a:gridCol w="862983">
                  <a:extLst>
                    <a:ext uri="{9D8B030D-6E8A-4147-A177-3AD203B41FA5}">
                      <a16:colId xmlns:a16="http://schemas.microsoft.com/office/drawing/2014/main" val="2049809159"/>
                    </a:ext>
                  </a:extLst>
                </a:gridCol>
                <a:gridCol w="862983">
                  <a:extLst>
                    <a:ext uri="{9D8B030D-6E8A-4147-A177-3AD203B41FA5}">
                      <a16:colId xmlns:a16="http://schemas.microsoft.com/office/drawing/2014/main" val="3553421124"/>
                    </a:ext>
                  </a:extLst>
                </a:gridCol>
                <a:gridCol w="862983">
                  <a:extLst>
                    <a:ext uri="{9D8B030D-6E8A-4147-A177-3AD203B41FA5}">
                      <a16:colId xmlns:a16="http://schemas.microsoft.com/office/drawing/2014/main" val="716507789"/>
                    </a:ext>
                  </a:extLst>
                </a:gridCol>
                <a:gridCol w="862983">
                  <a:extLst>
                    <a:ext uri="{9D8B030D-6E8A-4147-A177-3AD203B41FA5}">
                      <a16:colId xmlns:a16="http://schemas.microsoft.com/office/drawing/2014/main" val="199055144"/>
                    </a:ext>
                  </a:extLst>
                </a:gridCol>
              </a:tblGrid>
              <a:tr h="370840">
                <a:tc>
                  <a:txBody>
                    <a:bodyPr/>
                    <a:lstStyle/>
                    <a:p>
                      <a:r>
                        <a:rPr lang="zh-CN" altLang="en-US" dirty="0">
                          <a:sym typeface="Symbol" panose="05050102010706020507" pitchFamily="18" charset="2"/>
                        </a:rPr>
                        <a:t></a:t>
                      </a:r>
                      <a:endParaRPr lang="zh-CN" altLang="en-US" dirty="0"/>
                    </a:p>
                  </a:txBody>
                  <a:tcPr/>
                </a:tc>
                <a:tc>
                  <a:txBody>
                    <a:bodyPr/>
                    <a:lstStyle/>
                    <a:p>
                      <a:r>
                        <a:rPr lang="en-US" altLang="zh-CN" dirty="0"/>
                        <a:t>0.3</a:t>
                      </a:r>
                      <a:endParaRPr lang="zh-CN" altLang="en-US" dirty="0"/>
                    </a:p>
                  </a:txBody>
                  <a:tcPr/>
                </a:tc>
                <a:tc>
                  <a:txBody>
                    <a:bodyPr/>
                    <a:lstStyle/>
                    <a:p>
                      <a:r>
                        <a:rPr lang="en-US" altLang="zh-CN" dirty="0"/>
                        <a:t>0.4</a:t>
                      </a:r>
                      <a:endParaRPr lang="zh-CN" altLang="en-US" dirty="0"/>
                    </a:p>
                  </a:txBody>
                  <a:tcPr/>
                </a:tc>
                <a:tc>
                  <a:txBody>
                    <a:bodyPr/>
                    <a:lstStyle/>
                    <a:p>
                      <a:r>
                        <a:rPr lang="en-US" altLang="zh-CN" dirty="0"/>
                        <a:t>0.5</a:t>
                      </a:r>
                      <a:endParaRPr lang="zh-CN" altLang="en-US" dirty="0"/>
                    </a:p>
                  </a:txBody>
                  <a:tcPr/>
                </a:tc>
                <a:tc>
                  <a:txBody>
                    <a:bodyPr/>
                    <a:lstStyle/>
                    <a:p>
                      <a:r>
                        <a:rPr lang="en-US" altLang="zh-CN" dirty="0"/>
                        <a:t>0.6</a:t>
                      </a:r>
                      <a:endParaRPr lang="zh-CN" altLang="en-US" dirty="0"/>
                    </a:p>
                  </a:txBody>
                  <a:tcPr/>
                </a:tc>
                <a:tc>
                  <a:txBody>
                    <a:bodyPr/>
                    <a:lstStyle/>
                    <a:p>
                      <a:r>
                        <a:rPr lang="en-US" altLang="zh-CN" dirty="0"/>
                        <a:t>0.7</a:t>
                      </a:r>
                      <a:endParaRPr lang="zh-CN" altLang="en-US" dirty="0"/>
                    </a:p>
                  </a:txBody>
                  <a:tcPr/>
                </a:tc>
                <a:tc>
                  <a:txBody>
                    <a:bodyPr/>
                    <a:lstStyle/>
                    <a:p>
                      <a:r>
                        <a:rPr lang="en-US" altLang="zh-CN" dirty="0"/>
                        <a:t>0.8</a:t>
                      </a:r>
                      <a:endParaRPr lang="zh-CN" altLang="en-US" dirty="0"/>
                    </a:p>
                  </a:txBody>
                  <a:tcPr/>
                </a:tc>
                <a:tc>
                  <a:txBody>
                    <a:bodyPr/>
                    <a:lstStyle/>
                    <a:p>
                      <a:r>
                        <a:rPr lang="en-US" altLang="zh-CN" dirty="0"/>
                        <a:t>0.9</a:t>
                      </a:r>
                      <a:endParaRPr lang="zh-CN" altLang="en-US" dirty="0"/>
                    </a:p>
                  </a:txBody>
                  <a:tcPr/>
                </a:tc>
                <a:extLst>
                  <a:ext uri="{0D108BD9-81ED-4DB2-BD59-A6C34878D82A}">
                    <a16:rowId xmlns:a16="http://schemas.microsoft.com/office/drawing/2014/main" val="4128631990"/>
                  </a:ext>
                </a:extLst>
              </a:tr>
              <a:tr h="370840">
                <a:tc>
                  <a:txBody>
                    <a:bodyPr/>
                    <a:lstStyle/>
                    <a:p>
                      <a:r>
                        <a:rPr lang="zh-CN" altLang="en-US" dirty="0">
                          <a:sym typeface="Symbol" panose="05050102010706020507" pitchFamily="18" charset="2"/>
                        </a:rPr>
                        <a:t></a:t>
                      </a:r>
                      <a:endParaRPr lang="zh-CN" altLang="en-US" dirty="0"/>
                    </a:p>
                  </a:txBody>
                  <a:tcPr/>
                </a:tc>
                <a:tc>
                  <a:txBody>
                    <a:bodyPr/>
                    <a:lstStyle/>
                    <a:p>
                      <a:r>
                        <a:rPr lang="en-US" altLang="zh-CN"/>
                        <a:t>36%</a:t>
                      </a:r>
                      <a:endParaRPr lang="zh-CN" altLang="en-US" dirty="0"/>
                    </a:p>
                  </a:txBody>
                  <a:tcPr/>
                </a:tc>
                <a:tc>
                  <a:txBody>
                    <a:bodyPr/>
                    <a:lstStyle/>
                    <a:p>
                      <a:endParaRPr lang="zh-CN" altLang="en-US"/>
                    </a:p>
                  </a:txBody>
                  <a:tcPr/>
                </a:tc>
                <a:tc>
                  <a:txBody>
                    <a:bodyPr/>
                    <a:lstStyle/>
                    <a:p>
                      <a:r>
                        <a:rPr lang="en-US" altLang="zh-CN" dirty="0"/>
                        <a:t>16%</a:t>
                      </a:r>
                      <a:endParaRPr lang="zh-CN" altLang="en-US" dirty="0"/>
                    </a:p>
                  </a:txBody>
                  <a:tcPr/>
                </a:tc>
                <a:tc>
                  <a:txBody>
                    <a:bodyPr/>
                    <a:lstStyle/>
                    <a:p>
                      <a:endParaRPr lang="zh-CN" altLang="en-US"/>
                    </a:p>
                  </a:txBody>
                  <a:tcPr/>
                </a:tc>
                <a:tc>
                  <a:txBody>
                    <a:bodyPr/>
                    <a:lstStyle/>
                    <a:p>
                      <a:r>
                        <a:rPr lang="en-US" altLang="zh-CN" dirty="0"/>
                        <a:t>4.5%</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660607199"/>
                  </a:ext>
                </a:extLst>
              </a:tr>
            </a:tbl>
          </a:graphicData>
        </a:graphic>
      </p:graphicFrame>
      <p:pic>
        <p:nvPicPr>
          <p:cNvPr id="6" name="图片 5"/>
          <p:cNvPicPr>
            <a:picLocks noChangeAspect="1"/>
          </p:cNvPicPr>
          <p:nvPr/>
        </p:nvPicPr>
        <p:blipFill>
          <a:blip r:embed="rId4"/>
          <a:stretch>
            <a:fillRect/>
          </a:stretch>
        </p:blipFill>
        <p:spPr>
          <a:xfrm>
            <a:off x="7727200" y="3576723"/>
            <a:ext cx="4273512" cy="2077099"/>
          </a:xfrm>
          <a:prstGeom prst="rect">
            <a:avLst/>
          </a:prstGeom>
        </p:spPr>
      </p:pic>
      <p:pic>
        <p:nvPicPr>
          <p:cNvPr id="7" name="图片 6"/>
          <p:cNvPicPr>
            <a:picLocks noChangeAspect="1"/>
          </p:cNvPicPr>
          <p:nvPr/>
        </p:nvPicPr>
        <p:blipFill>
          <a:blip r:embed="rId5"/>
          <a:stretch>
            <a:fillRect/>
          </a:stretch>
        </p:blipFill>
        <p:spPr>
          <a:xfrm>
            <a:off x="3810626" y="3576724"/>
            <a:ext cx="4379460" cy="2075681"/>
          </a:xfrm>
          <a:prstGeom prst="rect">
            <a:avLst/>
          </a:prstGeom>
        </p:spPr>
      </p:pic>
      <p:pic>
        <p:nvPicPr>
          <p:cNvPr id="8" name="图片 7"/>
          <p:cNvPicPr>
            <a:picLocks noChangeAspect="1"/>
          </p:cNvPicPr>
          <p:nvPr/>
        </p:nvPicPr>
        <p:blipFill>
          <a:blip r:embed="rId6"/>
          <a:stretch>
            <a:fillRect/>
          </a:stretch>
        </p:blipFill>
        <p:spPr>
          <a:xfrm>
            <a:off x="0" y="3248981"/>
            <a:ext cx="4284100" cy="2392232"/>
          </a:xfrm>
          <a:prstGeom prst="rect">
            <a:avLst/>
          </a:prstGeom>
        </p:spPr>
      </p:pic>
      <p:sp>
        <p:nvSpPr>
          <p:cNvPr id="9" name="文本框 8"/>
          <p:cNvSpPr txBox="1"/>
          <p:nvPr/>
        </p:nvSpPr>
        <p:spPr>
          <a:xfrm>
            <a:off x="1199456" y="5805264"/>
            <a:ext cx="1080120" cy="646331"/>
          </a:xfrm>
          <a:prstGeom prst="rect">
            <a:avLst/>
          </a:prstGeom>
          <a:noFill/>
        </p:spPr>
        <p:txBody>
          <a:bodyPr wrap="square" rtlCol="0">
            <a:spAutoFit/>
          </a:bodyPr>
          <a:lstStyle/>
          <a:p>
            <a:r>
              <a:rPr lang="en-US" altLang="zh-CN" dirty="0">
                <a:sym typeface="Symbol" panose="05050102010706020507" pitchFamily="18" charset="2"/>
              </a:rPr>
              <a:t>=0.3</a:t>
            </a:r>
          </a:p>
          <a:p>
            <a:r>
              <a:rPr lang="en-US" altLang="zh-CN" dirty="0">
                <a:sym typeface="Symbol" panose="05050102010706020507" pitchFamily="18" charset="2"/>
              </a:rPr>
              <a:t></a:t>
            </a:r>
            <a:r>
              <a:rPr lang="en-US" altLang="zh-CN" baseline="-25000" dirty="0">
                <a:sym typeface="Symbol" panose="05050102010706020507" pitchFamily="18" charset="2"/>
              </a:rPr>
              <a:t>0</a:t>
            </a:r>
            <a:r>
              <a:rPr lang="en-US" altLang="zh-CN" dirty="0">
                <a:sym typeface="Symbol" panose="05050102010706020507" pitchFamily="18" charset="2"/>
              </a:rPr>
              <a:t>=</a:t>
            </a:r>
            <a:r>
              <a:rPr lang="en-US" altLang="zh-CN" dirty="0"/>
              <a:t>5kHz</a:t>
            </a:r>
            <a:endParaRPr lang="zh-CN" altLang="en-US" dirty="0"/>
          </a:p>
        </p:txBody>
      </p:sp>
      <p:sp>
        <p:nvSpPr>
          <p:cNvPr id="10" name="文本框 9"/>
          <p:cNvSpPr txBox="1"/>
          <p:nvPr/>
        </p:nvSpPr>
        <p:spPr>
          <a:xfrm>
            <a:off x="5303912" y="5771001"/>
            <a:ext cx="1080120" cy="646331"/>
          </a:xfrm>
          <a:prstGeom prst="rect">
            <a:avLst/>
          </a:prstGeom>
          <a:noFill/>
        </p:spPr>
        <p:txBody>
          <a:bodyPr wrap="square" rtlCol="0">
            <a:spAutoFit/>
          </a:bodyPr>
          <a:lstStyle/>
          <a:p>
            <a:r>
              <a:rPr lang="en-US" altLang="zh-CN" dirty="0">
                <a:sym typeface="Symbol" panose="05050102010706020507" pitchFamily="18" charset="2"/>
              </a:rPr>
              <a:t>=0.5</a:t>
            </a:r>
          </a:p>
          <a:p>
            <a:r>
              <a:rPr lang="en-US" altLang="zh-CN" dirty="0">
                <a:sym typeface="Symbol" panose="05050102010706020507" pitchFamily="18" charset="2"/>
              </a:rPr>
              <a:t></a:t>
            </a:r>
            <a:r>
              <a:rPr lang="en-US" altLang="zh-CN" baseline="-25000" dirty="0">
                <a:sym typeface="Symbol" panose="05050102010706020507" pitchFamily="18" charset="2"/>
              </a:rPr>
              <a:t>0</a:t>
            </a:r>
            <a:r>
              <a:rPr lang="en-US" altLang="zh-CN" dirty="0">
                <a:sym typeface="Symbol" panose="05050102010706020507" pitchFamily="18" charset="2"/>
              </a:rPr>
              <a:t>=</a:t>
            </a:r>
            <a:r>
              <a:rPr lang="en-US" altLang="zh-CN" dirty="0"/>
              <a:t>5kHz</a:t>
            </a:r>
            <a:endParaRPr lang="zh-CN" altLang="en-US" dirty="0"/>
          </a:p>
        </p:txBody>
      </p:sp>
      <p:sp>
        <p:nvSpPr>
          <p:cNvPr id="11" name="文本框 10"/>
          <p:cNvSpPr txBox="1"/>
          <p:nvPr/>
        </p:nvSpPr>
        <p:spPr>
          <a:xfrm>
            <a:off x="9264352" y="5771121"/>
            <a:ext cx="1080120" cy="646331"/>
          </a:xfrm>
          <a:prstGeom prst="rect">
            <a:avLst/>
          </a:prstGeom>
          <a:noFill/>
        </p:spPr>
        <p:txBody>
          <a:bodyPr wrap="square" rtlCol="0">
            <a:spAutoFit/>
          </a:bodyPr>
          <a:lstStyle/>
          <a:p>
            <a:r>
              <a:rPr lang="en-US" altLang="zh-CN" dirty="0">
                <a:sym typeface="Symbol" panose="05050102010706020507" pitchFamily="18" charset="2"/>
              </a:rPr>
              <a:t>=0.7</a:t>
            </a:r>
          </a:p>
          <a:p>
            <a:r>
              <a:rPr lang="en-US" altLang="zh-CN" dirty="0">
                <a:sym typeface="Symbol" panose="05050102010706020507" pitchFamily="18" charset="2"/>
              </a:rPr>
              <a:t></a:t>
            </a:r>
            <a:r>
              <a:rPr lang="en-US" altLang="zh-CN" baseline="-25000" dirty="0">
                <a:sym typeface="Symbol" panose="05050102010706020507" pitchFamily="18" charset="2"/>
              </a:rPr>
              <a:t>0</a:t>
            </a:r>
            <a:r>
              <a:rPr lang="en-US" altLang="zh-CN" dirty="0">
                <a:sym typeface="Symbol" panose="05050102010706020507" pitchFamily="18" charset="2"/>
              </a:rPr>
              <a:t>=</a:t>
            </a:r>
            <a:r>
              <a:rPr lang="en-US" altLang="zh-CN" dirty="0"/>
              <a:t>5kHz</a:t>
            </a:r>
            <a:endParaRPr lang="zh-CN" altLang="en-US" dirty="0"/>
          </a:p>
        </p:txBody>
      </p:sp>
      <p:sp>
        <p:nvSpPr>
          <p:cNvPr id="4" name="矩形 3">
            <a:extLst>
              <a:ext uri="{FF2B5EF4-FFF2-40B4-BE49-F238E27FC236}">
                <a16:creationId xmlns:a16="http://schemas.microsoft.com/office/drawing/2014/main" id="{BC5F38FE-E070-0B76-038E-10A4B42FA46D}"/>
              </a:ext>
            </a:extLst>
          </p:cNvPr>
          <p:cNvSpPr/>
          <p:nvPr/>
        </p:nvSpPr>
        <p:spPr>
          <a:xfrm>
            <a:off x="5067412" y="2881655"/>
            <a:ext cx="4796544" cy="451790"/>
          </a:xfrm>
          <a:prstGeom prst="rect">
            <a:avLst/>
          </a:prstGeom>
        </p:spPr>
        <p:txBody>
          <a:bodyPr wrap="square">
            <a:spAutoFit/>
          </a:bodyPr>
          <a:lstStyle/>
          <a:p>
            <a:pPr>
              <a:lnSpc>
                <a:spcPct val="150000"/>
              </a:lnSpc>
            </a:pPr>
            <a:r>
              <a:rPr lang="zh-CN" altLang="en-US" dirty="0">
                <a:solidFill>
                  <a:srgbClr val="FF0000"/>
                </a:solidFill>
              </a:rPr>
              <a:t>阻尼比</a:t>
            </a:r>
            <a:r>
              <a:rPr lang="en-US" altLang="zh-CN" dirty="0">
                <a:solidFill>
                  <a:srgbClr val="FF0000"/>
                </a:solidFill>
                <a:sym typeface="Symbol" panose="05050102010706020507" pitchFamily="18" charset="2"/>
              </a:rPr>
              <a:t></a:t>
            </a:r>
            <a:r>
              <a:rPr lang="zh-CN" altLang="en-US" dirty="0">
                <a:solidFill>
                  <a:srgbClr val="FF0000"/>
                </a:solidFill>
              </a:rPr>
              <a:t>越大，超调越小，越接近一阶系统</a:t>
            </a:r>
            <a:r>
              <a:rPr lang="zh-CN" altLang="en-US" sz="1400" dirty="0">
                <a:solidFill>
                  <a:srgbClr val="FF0000"/>
                </a:solidFill>
              </a:rPr>
              <a:t>。</a:t>
            </a:r>
          </a:p>
        </p:txBody>
      </p:sp>
    </p:spTree>
    <p:extLst>
      <p:ext uri="{BB962C8B-B14F-4D97-AF65-F5344CB8AC3E}">
        <p14:creationId xmlns:p14="http://schemas.microsoft.com/office/powerpoint/2010/main" val="193991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4C504B7-C094-4343-83E6-CB22228895D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646293" y="1646052"/>
            <a:ext cx="3672408" cy="3544894"/>
          </a:xfrm>
        </p:spPr>
      </p:pic>
      <p:sp>
        <p:nvSpPr>
          <p:cNvPr id="3" name="标题 2">
            <a:extLst>
              <a:ext uri="{FF2B5EF4-FFF2-40B4-BE49-F238E27FC236}">
                <a16:creationId xmlns:a16="http://schemas.microsoft.com/office/drawing/2014/main" id="{65678DBE-702B-4D2C-84B4-64DCE960B908}"/>
              </a:ext>
            </a:extLst>
          </p:cNvPr>
          <p:cNvSpPr>
            <a:spLocks noGrp="1"/>
          </p:cNvSpPr>
          <p:nvPr>
            <p:ph type="title"/>
          </p:nvPr>
        </p:nvSpPr>
        <p:spPr>
          <a:xfrm>
            <a:off x="514558" y="763521"/>
            <a:ext cx="11162884" cy="574183"/>
          </a:xfrm>
        </p:spPr>
        <p:txBody>
          <a:bodyPr/>
          <a:lstStyle/>
          <a:p>
            <a:r>
              <a:rPr lang="en-US" altLang="zh-CN" dirty="0">
                <a:solidFill>
                  <a:srgbClr val="FF0000"/>
                </a:solidFill>
              </a:rPr>
              <a:t>E</a:t>
            </a:r>
            <a:r>
              <a:rPr lang="en-US" altLang="zh-CN" dirty="0"/>
              <a:t>vent </a:t>
            </a:r>
            <a:r>
              <a:rPr lang="en-US" altLang="zh-CN" dirty="0">
                <a:solidFill>
                  <a:srgbClr val="FF0000"/>
                </a:solidFill>
              </a:rPr>
              <a:t>H</a:t>
            </a:r>
            <a:r>
              <a:rPr lang="en-US" altLang="zh-CN" dirty="0"/>
              <a:t>orizontal </a:t>
            </a:r>
            <a:r>
              <a:rPr lang="en-US" altLang="zh-CN" dirty="0">
                <a:solidFill>
                  <a:srgbClr val="FF0000"/>
                </a:solidFill>
              </a:rPr>
              <a:t>T</a:t>
            </a:r>
            <a:r>
              <a:rPr lang="en-US" altLang="zh-CN" dirty="0"/>
              <a:t>elescope</a:t>
            </a:r>
            <a:r>
              <a:rPr lang="zh-CN" altLang="en-US" dirty="0"/>
              <a:t>与黑洞照片</a:t>
            </a:r>
          </a:p>
        </p:txBody>
      </p:sp>
      <p:sp>
        <p:nvSpPr>
          <p:cNvPr id="8" name="矩形 7">
            <a:extLst>
              <a:ext uri="{FF2B5EF4-FFF2-40B4-BE49-F238E27FC236}">
                <a16:creationId xmlns:a16="http://schemas.microsoft.com/office/drawing/2014/main" id="{3352BB08-151E-48A9-BDC7-ABB41F95B2D6}"/>
              </a:ext>
            </a:extLst>
          </p:cNvPr>
          <p:cNvSpPr/>
          <p:nvPr/>
        </p:nvSpPr>
        <p:spPr>
          <a:xfrm>
            <a:off x="298295" y="5466044"/>
            <a:ext cx="7382941" cy="923330"/>
          </a:xfrm>
          <a:prstGeom prst="rect">
            <a:avLst/>
          </a:prstGeom>
        </p:spPr>
        <p:txBody>
          <a:bodyPr wrap="square">
            <a:spAutoFit/>
          </a:bodyPr>
          <a:lstStyle/>
          <a:p>
            <a:r>
              <a:rPr lang="zh-CN" altLang="en-US" dirty="0">
                <a:solidFill>
                  <a:srgbClr val="333333"/>
                </a:solidFill>
                <a:latin typeface="arial" panose="020B0604020202020204" pitchFamily="34" charset="0"/>
              </a:rPr>
              <a:t>从</a:t>
            </a:r>
            <a:r>
              <a:rPr lang="en-US" altLang="zh-CN" dirty="0">
                <a:solidFill>
                  <a:srgbClr val="333333"/>
                </a:solidFill>
                <a:latin typeface="arial" panose="020B0604020202020204" pitchFamily="34" charset="0"/>
              </a:rPr>
              <a:t>2017</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日起，天文学家动用了遍布全球的</a:t>
            </a:r>
            <a:r>
              <a:rPr lang="en-US" altLang="zh-CN" dirty="0">
                <a:solidFill>
                  <a:srgbClr val="333333"/>
                </a:solidFill>
                <a:latin typeface="arial" panose="020B0604020202020204" pitchFamily="34" charset="0"/>
              </a:rPr>
              <a:t>9</a:t>
            </a:r>
            <a:r>
              <a:rPr lang="zh-CN" altLang="en-US" dirty="0">
                <a:solidFill>
                  <a:srgbClr val="333333"/>
                </a:solidFill>
                <a:latin typeface="arial" panose="020B0604020202020204" pitchFamily="34" charset="0"/>
              </a:rPr>
              <a:t>个毫米</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亚毫米波射电望远镜，组成了一个“事件视觉望远镜”。这</a:t>
            </a:r>
            <a:r>
              <a:rPr lang="en-US" altLang="zh-CN" dirty="0">
                <a:solidFill>
                  <a:srgbClr val="333333"/>
                </a:solidFill>
                <a:latin typeface="arial" panose="020B0604020202020204" pitchFamily="34" charset="0"/>
              </a:rPr>
              <a:t>9</a:t>
            </a:r>
            <a:r>
              <a:rPr lang="zh-CN" altLang="en-US" dirty="0">
                <a:solidFill>
                  <a:srgbClr val="333333"/>
                </a:solidFill>
                <a:latin typeface="arial" panose="020B0604020202020204" pitchFamily="34" charset="0"/>
              </a:rPr>
              <a:t>座射电望远镜连续进行了</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天的联合观测，随后又经过</a:t>
            </a:r>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年的数据分析才一睹黑洞</a:t>
            </a:r>
            <a:r>
              <a:rPr lang="en-US" altLang="zh-CN" dirty="0">
                <a:solidFill>
                  <a:srgbClr val="333333"/>
                </a:solidFill>
                <a:latin typeface="arial" panose="020B0604020202020204" pitchFamily="34" charset="0"/>
              </a:rPr>
              <a:t>M87</a:t>
            </a:r>
            <a:r>
              <a:rPr lang="zh-CN" altLang="en-US" dirty="0">
                <a:solidFill>
                  <a:srgbClr val="333333"/>
                </a:solidFill>
                <a:latin typeface="arial" panose="020B0604020202020204" pitchFamily="34" charset="0"/>
              </a:rPr>
              <a:t>*的真容。</a:t>
            </a:r>
            <a:endParaRPr lang="zh-CN" altLang="en-US" b="0" i="0" u="none" strike="noStrike" dirty="0">
              <a:solidFill>
                <a:srgbClr val="333333"/>
              </a:solidFill>
              <a:effectLst/>
              <a:latin typeface="arial" panose="020B0604020202020204" pitchFamily="34" charset="0"/>
            </a:endParaRPr>
          </a:p>
        </p:txBody>
      </p:sp>
      <p:sp>
        <p:nvSpPr>
          <p:cNvPr id="9" name="矩形 8">
            <a:extLst>
              <a:ext uri="{FF2B5EF4-FFF2-40B4-BE49-F238E27FC236}">
                <a16:creationId xmlns:a16="http://schemas.microsoft.com/office/drawing/2014/main" id="{95121C0A-7A14-4AC9-A72D-517F92CF725C}"/>
              </a:ext>
            </a:extLst>
          </p:cNvPr>
          <p:cNvSpPr/>
          <p:nvPr/>
        </p:nvSpPr>
        <p:spPr>
          <a:xfrm>
            <a:off x="8076220" y="5466044"/>
            <a:ext cx="3382255" cy="646331"/>
          </a:xfrm>
          <a:prstGeom prst="rect">
            <a:avLst/>
          </a:prstGeom>
        </p:spPr>
        <p:txBody>
          <a:bodyPr wrap="square">
            <a:spAutoFit/>
          </a:bodyPr>
          <a:lstStyle/>
          <a:p>
            <a:r>
              <a:rPr lang="zh-CN" altLang="en-US" dirty="0">
                <a:solidFill>
                  <a:srgbClr val="333333"/>
                </a:solidFill>
                <a:latin typeface="arial" panose="020B0604020202020204" pitchFamily="34" charset="0"/>
              </a:rPr>
              <a:t>银河系的中心黑洞</a:t>
            </a:r>
            <a:r>
              <a:rPr lang="en-US" altLang="zh-CN" dirty="0">
                <a:solidFill>
                  <a:srgbClr val="333333"/>
                </a:solidFill>
                <a:latin typeface="arial" panose="020B0604020202020204" pitchFamily="34" charset="0"/>
              </a:rPr>
              <a:t>M87</a:t>
            </a:r>
            <a:r>
              <a:rPr lang="zh-CN" altLang="en-US" dirty="0">
                <a:solidFill>
                  <a:srgbClr val="333333"/>
                </a:solidFill>
                <a:latin typeface="arial" panose="020B0604020202020204" pitchFamily="34" charset="0"/>
              </a:rPr>
              <a:t>*</a:t>
            </a:r>
            <a:endParaRPr lang="en-US" altLang="zh-CN" dirty="0">
              <a:solidFill>
                <a:srgbClr val="333333"/>
              </a:solidFill>
              <a:latin typeface="arial" panose="020B0604020202020204" pitchFamily="34" charset="0"/>
            </a:endParaRPr>
          </a:p>
          <a:p>
            <a:r>
              <a:rPr lang="zh-CN" altLang="en-US" dirty="0">
                <a:solidFill>
                  <a:srgbClr val="333333"/>
                </a:solidFill>
                <a:latin typeface="arial" panose="020B0604020202020204" pitchFamily="34" charset="0"/>
              </a:rPr>
              <a:t>距离地球</a:t>
            </a:r>
            <a:r>
              <a:rPr lang="en-US" altLang="zh-CN" dirty="0">
                <a:solidFill>
                  <a:srgbClr val="333333"/>
                </a:solidFill>
                <a:latin typeface="arial" panose="020B0604020202020204" pitchFamily="34" charset="0"/>
              </a:rPr>
              <a:t>5500</a:t>
            </a:r>
            <a:r>
              <a:rPr lang="zh-CN" altLang="en-US" dirty="0">
                <a:solidFill>
                  <a:srgbClr val="333333"/>
                </a:solidFill>
                <a:latin typeface="arial" panose="020B0604020202020204" pitchFamily="34" charset="0"/>
              </a:rPr>
              <a:t>万光年</a:t>
            </a:r>
            <a:endParaRPr lang="en-US" altLang="zh-CN" dirty="0">
              <a:solidFill>
                <a:srgbClr val="333333"/>
              </a:solidFill>
              <a:latin typeface="arial" panose="020B0604020202020204" pitchFamily="34" charset="0"/>
            </a:endParaRPr>
          </a:p>
        </p:txBody>
      </p:sp>
      <p:pic>
        <p:nvPicPr>
          <p:cNvPr id="4" name="图片 3">
            <a:extLst>
              <a:ext uri="{FF2B5EF4-FFF2-40B4-BE49-F238E27FC236}">
                <a16:creationId xmlns:a16="http://schemas.microsoft.com/office/drawing/2014/main" id="{7DF88DE1-C64A-4834-B9B1-52C7B309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510425"/>
            <a:ext cx="4860540" cy="3753417"/>
          </a:xfrm>
          <a:prstGeom prst="rect">
            <a:avLst/>
          </a:prstGeom>
        </p:spPr>
      </p:pic>
    </p:spTree>
    <p:extLst>
      <p:ext uri="{BB962C8B-B14F-4D97-AF65-F5344CB8AC3E}">
        <p14:creationId xmlns:p14="http://schemas.microsoft.com/office/powerpoint/2010/main" val="368220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79376" y="944724"/>
            <a:ext cx="11162884" cy="574183"/>
          </a:xfrm>
        </p:spPr>
        <p:txBody>
          <a:bodyPr/>
          <a:lstStyle/>
          <a:p>
            <a:r>
              <a:rPr lang="zh-CN" altLang="en-US" dirty="0"/>
              <a:t>电力工业中的测量</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1" y="2204312"/>
            <a:ext cx="2808312" cy="237681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892" y="1808820"/>
            <a:ext cx="2578891" cy="316835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4057" y="2211150"/>
            <a:ext cx="2865107" cy="2369978"/>
          </a:xfrm>
          <a:prstGeom prst="rect">
            <a:avLst/>
          </a:prstGeom>
        </p:spPr>
      </p:pic>
      <p:sp>
        <p:nvSpPr>
          <p:cNvPr id="10" name="文本框 9"/>
          <p:cNvSpPr txBox="1"/>
          <p:nvPr/>
        </p:nvSpPr>
        <p:spPr>
          <a:xfrm>
            <a:off x="493982" y="4905164"/>
            <a:ext cx="2448272" cy="369332"/>
          </a:xfrm>
          <a:prstGeom prst="rect">
            <a:avLst/>
          </a:prstGeom>
          <a:noFill/>
        </p:spPr>
        <p:txBody>
          <a:bodyPr wrap="square" rtlCol="0">
            <a:spAutoFit/>
          </a:bodyPr>
          <a:lstStyle/>
          <a:p>
            <a:pPr algn="ctr"/>
            <a:r>
              <a:rPr lang="zh-CN" altLang="en-US" dirty="0"/>
              <a:t>火力发电机组</a:t>
            </a:r>
            <a:endParaRPr lang="en-US" altLang="zh-CN" dirty="0"/>
          </a:p>
        </p:txBody>
      </p:sp>
      <p:sp>
        <p:nvSpPr>
          <p:cNvPr id="11" name="文本框 10"/>
          <p:cNvSpPr txBox="1"/>
          <p:nvPr/>
        </p:nvSpPr>
        <p:spPr>
          <a:xfrm>
            <a:off x="3294007" y="4898465"/>
            <a:ext cx="2448272" cy="369332"/>
          </a:xfrm>
          <a:prstGeom prst="rect">
            <a:avLst/>
          </a:prstGeom>
          <a:noFill/>
        </p:spPr>
        <p:txBody>
          <a:bodyPr wrap="square" rtlCol="0">
            <a:spAutoFit/>
          </a:bodyPr>
          <a:lstStyle/>
          <a:p>
            <a:pPr algn="ctr"/>
            <a:r>
              <a:rPr lang="zh-CN" altLang="en-US" dirty="0"/>
              <a:t>变电站</a:t>
            </a:r>
            <a:endParaRPr lang="en-US" altLang="zh-CN"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1962" y="2234900"/>
            <a:ext cx="2823363" cy="2346228"/>
          </a:xfrm>
          <a:prstGeom prst="rect">
            <a:avLst/>
          </a:prstGeom>
        </p:spPr>
      </p:pic>
      <p:sp>
        <p:nvSpPr>
          <p:cNvPr id="13" name="文本框 12"/>
          <p:cNvSpPr txBox="1"/>
          <p:nvPr/>
        </p:nvSpPr>
        <p:spPr>
          <a:xfrm>
            <a:off x="6216201" y="4913172"/>
            <a:ext cx="2448272" cy="369332"/>
          </a:xfrm>
          <a:prstGeom prst="rect">
            <a:avLst/>
          </a:prstGeom>
          <a:noFill/>
        </p:spPr>
        <p:txBody>
          <a:bodyPr wrap="square" rtlCol="0">
            <a:spAutoFit/>
          </a:bodyPr>
          <a:lstStyle/>
          <a:p>
            <a:pPr algn="ctr"/>
            <a:r>
              <a:rPr lang="zh-CN" altLang="en-US" dirty="0"/>
              <a:t>配电柜</a:t>
            </a:r>
            <a:endParaRPr lang="en-US" altLang="zh-CN" dirty="0"/>
          </a:p>
        </p:txBody>
      </p:sp>
      <p:sp>
        <p:nvSpPr>
          <p:cNvPr id="14" name="文本框 13"/>
          <p:cNvSpPr txBox="1"/>
          <p:nvPr/>
        </p:nvSpPr>
        <p:spPr>
          <a:xfrm>
            <a:off x="8932474" y="4897830"/>
            <a:ext cx="2448272" cy="369332"/>
          </a:xfrm>
          <a:prstGeom prst="rect">
            <a:avLst/>
          </a:prstGeom>
          <a:noFill/>
        </p:spPr>
        <p:txBody>
          <a:bodyPr wrap="square" rtlCol="0">
            <a:spAutoFit/>
          </a:bodyPr>
          <a:lstStyle/>
          <a:p>
            <a:pPr algn="ctr"/>
            <a:r>
              <a:rPr lang="zh-CN" altLang="en-US" dirty="0"/>
              <a:t>用电端的电能计量</a:t>
            </a:r>
            <a:endParaRPr lang="en-US" altLang="zh-CN" dirty="0"/>
          </a:p>
        </p:txBody>
      </p:sp>
      <p:sp>
        <p:nvSpPr>
          <p:cNvPr id="15" name="矩形 14"/>
          <p:cNvSpPr/>
          <p:nvPr/>
        </p:nvSpPr>
        <p:spPr>
          <a:xfrm>
            <a:off x="366181" y="5301208"/>
            <a:ext cx="11562467" cy="1107996"/>
          </a:xfrm>
          <a:prstGeom prst="rect">
            <a:avLst/>
          </a:prstGeom>
        </p:spPr>
        <p:txBody>
          <a:bodyPr wrap="square">
            <a:spAutoFit/>
          </a:bodyPr>
          <a:lstStyle/>
          <a:p>
            <a:r>
              <a:rPr kumimoji="1" lang="zh-CN" altLang="zh-CN" sz="2200" dirty="0">
                <a:solidFill>
                  <a:schemeClr val="tx1"/>
                </a:solidFill>
                <a:latin typeface="Times New Roman" pitchFamily="18" charset="0"/>
                <a:ea typeface="宋体" pitchFamily="2" charset="-122"/>
              </a:rPr>
              <a:t>电气测量技术已贯穿于发电、输电、配电和用电的每一个环节。电力系统有功、无功调节、继电保护、电能计量、设备状态监测都是建立在准确可靠的测量基础上，正因为如此，电气测量课程一直以来都是电气工程类专业本科生的</a:t>
            </a:r>
            <a:r>
              <a:rPr kumimoji="1" lang="zh-CN" altLang="en-US" sz="2200" dirty="0">
                <a:solidFill>
                  <a:schemeClr val="tx1"/>
                </a:solidFill>
                <a:latin typeface="Times New Roman" pitchFamily="18" charset="0"/>
                <a:ea typeface="宋体" pitchFamily="2" charset="-122"/>
              </a:rPr>
              <a:t>专业</a:t>
            </a:r>
            <a:r>
              <a:rPr kumimoji="1" lang="zh-CN" altLang="zh-CN" sz="2200" dirty="0">
                <a:solidFill>
                  <a:schemeClr val="tx1"/>
                </a:solidFill>
                <a:latin typeface="Times New Roman" pitchFamily="18" charset="0"/>
                <a:ea typeface="宋体" pitchFamily="2" charset="-122"/>
              </a:rPr>
              <a:t>核心课程。</a:t>
            </a:r>
            <a:endParaRPr lang="zh-CN" altLang="en-US" sz="22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A5D83-02A7-46F2-A140-44058E9FBD44}"/>
              </a:ext>
            </a:extLst>
          </p:cNvPr>
          <p:cNvSpPr>
            <a:spLocks noGrp="1"/>
          </p:cNvSpPr>
          <p:nvPr>
            <p:ph type="title"/>
          </p:nvPr>
        </p:nvSpPr>
        <p:spPr>
          <a:xfrm>
            <a:off x="658699" y="874597"/>
            <a:ext cx="11162884" cy="574183"/>
          </a:xfrm>
        </p:spPr>
        <p:txBody>
          <a:bodyPr>
            <a:normAutofit/>
          </a:bodyPr>
          <a:lstStyle/>
          <a:p>
            <a:r>
              <a:rPr lang="zh-CN" altLang="en-US" dirty="0"/>
              <a:t>常见的电气测量的物理量</a:t>
            </a:r>
          </a:p>
        </p:txBody>
      </p:sp>
      <p:sp>
        <p:nvSpPr>
          <p:cNvPr id="3" name="内容占位符 1">
            <a:extLst>
              <a:ext uri="{FF2B5EF4-FFF2-40B4-BE49-F238E27FC236}">
                <a16:creationId xmlns:a16="http://schemas.microsoft.com/office/drawing/2014/main" id="{348DF04A-B150-4A38-9B67-016B0BD47DA7}"/>
              </a:ext>
            </a:extLst>
          </p:cNvPr>
          <p:cNvSpPr txBox="1">
            <a:spLocks/>
          </p:cNvSpPr>
          <p:nvPr/>
        </p:nvSpPr>
        <p:spPr>
          <a:xfrm>
            <a:off x="486397" y="1772816"/>
            <a:ext cx="5941355" cy="4356484"/>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anose="05000000000000000000" pitchFamily="2" charset="2"/>
              <a:buChar char="n"/>
            </a:pPr>
            <a:r>
              <a:rPr lang="zh-CN" altLang="en-US" b="1" dirty="0">
                <a:solidFill>
                  <a:srgbClr val="04044C"/>
                </a:solidFill>
              </a:rPr>
              <a:t>常规的测量：</a:t>
            </a:r>
            <a:endParaRPr lang="en-US" altLang="zh-CN" b="1" dirty="0">
              <a:solidFill>
                <a:srgbClr val="04044C"/>
              </a:solidFill>
            </a:endParaRPr>
          </a:p>
          <a:p>
            <a:pPr lvl="1" fontAlgn="auto">
              <a:spcAft>
                <a:spcPts val="0"/>
              </a:spcAft>
            </a:pPr>
            <a:r>
              <a:rPr lang="zh-CN" altLang="en-US" b="1" dirty="0">
                <a:solidFill>
                  <a:srgbClr val="04044C"/>
                </a:solidFill>
              </a:rPr>
              <a:t>温度，力，距离和位移，速度</a:t>
            </a:r>
            <a:endParaRPr lang="en-US" altLang="zh-CN" b="1" dirty="0">
              <a:solidFill>
                <a:srgbClr val="04044C"/>
              </a:solidFill>
            </a:endParaRPr>
          </a:p>
          <a:p>
            <a:pPr fontAlgn="auto">
              <a:spcAft>
                <a:spcPts val="0"/>
              </a:spcAft>
              <a:buFont typeface="Wingdings" panose="05000000000000000000" pitchFamily="2" charset="2"/>
              <a:buChar char="n"/>
            </a:pPr>
            <a:r>
              <a:rPr lang="zh-CN" altLang="en-US" b="1" dirty="0">
                <a:solidFill>
                  <a:srgbClr val="04044C"/>
                </a:solidFill>
              </a:rPr>
              <a:t>高电压和大电流的测量</a:t>
            </a:r>
            <a:endParaRPr lang="en-US" altLang="zh-CN" b="1" dirty="0">
              <a:solidFill>
                <a:srgbClr val="04044C"/>
              </a:solidFill>
            </a:endParaRPr>
          </a:p>
          <a:p>
            <a:pPr lvl="1" fontAlgn="auto">
              <a:spcAft>
                <a:spcPts val="0"/>
              </a:spcAft>
            </a:pPr>
            <a:r>
              <a:rPr lang="zh-CN" altLang="en-US" b="1" dirty="0">
                <a:solidFill>
                  <a:srgbClr val="04044C"/>
                </a:solidFill>
              </a:rPr>
              <a:t>电磁式互感器</a:t>
            </a:r>
            <a:endParaRPr lang="en-US" altLang="zh-CN" b="1" dirty="0">
              <a:solidFill>
                <a:srgbClr val="04044C"/>
              </a:solidFill>
            </a:endParaRPr>
          </a:p>
          <a:p>
            <a:pPr lvl="1" fontAlgn="auto">
              <a:spcAft>
                <a:spcPts val="0"/>
              </a:spcAft>
            </a:pPr>
            <a:r>
              <a:rPr lang="zh-CN" altLang="en-US" b="1" dirty="0">
                <a:solidFill>
                  <a:srgbClr val="04044C"/>
                </a:solidFill>
              </a:rPr>
              <a:t>电子式互感器</a:t>
            </a:r>
            <a:endParaRPr lang="en-US" altLang="zh-CN" b="1" dirty="0">
              <a:solidFill>
                <a:srgbClr val="04044C"/>
              </a:solidFill>
            </a:endParaRPr>
          </a:p>
          <a:p>
            <a:pPr fontAlgn="auto">
              <a:spcAft>
                <a:spcPts val="0"/>
              </a:spcAft>
              <a:buFont typeface="Wingdings" panose="05000000000000000000" pitchFamily="2" charset="2"/>
              <a:buChar char="n"/>
            </a:pPr>
            <a:r>
              <a:rPr lang="zh-CN" altLang="en-US" b="1" dirty="0">
                <a:solidFill>
                  <a:srgbClr val="04044C"/>
                </a:solidFill>
              </a:rPr>
              <a:t>功率的测量</a:t>
            </a:r>
            <a:endParaRPr lang="en-US" altLang="zh-CN" b="1" dirty="0">
              <a:solidFill>
                <a:srgbClr val="04044C"/>
              </a:solidFill>
            </a:endParaRPr>
          </a:p>
          <a:p>
            <a:pPr lvl="1" fontAlgn="auto">
              <a:spcAft>
                <a:spcPts val="0"/>
              </a:spcAft>
            </a:pPr>
            <a:r>
              <a:rPr lang="zh-CN" altLang="en-US" b="1" dirty="0">
                <a:solidFill>
                  <a:srgbClr val="04044C"/>
                </a:solidFill>
              </a:rPr>
              <a:t>有功；无功；功率因数</a:t>
            </a:r>
            <a:endParaRPr lang="en-US" altLang="zh-CN" b="1" dirty="0">
              <a:solidFill>
                <a:srgbClr val="04044C"/>
              </a:solidFill>
            </a:endParaRPr>
          </a:p>
          <a:p>
            <a:pPr lvl="1" fontAlgn="auto">
              <a:spcAft>
                <a:spcPts val="0"/>
              </a:spcAft>
            </a:pPr>
            <a:endParaRPr lang="en-US" altLang="zh-CN" dirty="0"/>
          </a:p>
          <a:p>
            <a:pPr lvl="1" fontAlgn="auto">
              <a:spcAft>
                <a:spcPts val="0"/>
              </a:spcAft>
            </a:pPr>
            <a:endParaRPr lang="en-US" altLang="zh-CN" dirty="0"/>
          </a:p>
          <a:p>
            <a:pPr fontAlgn="auto">
              <a:spcAft>
                <a:spcPts val="0"/>
              </a:spcAft>
            </a:pPr>
            <a:endParaRPr lang="zh-CN" altLang="en-US" dirty="0"/>
          </a:p>
        </p:txBody>
      </p:sp>
      <p:sp>
        <p:nvSpPr>
          <p:cNvPr id="4" name="标题 2">
            <a:extLst>
              <a:ext uri="{FF2B5EF4-FFF2-40B4-BE49-F238E27FC236}">
                <a16:creationId xmlns:a16="http://schemas.microsoft.com/office/drawing/2014/main" id="{9EE6890A-A234-4418-BBB2-9602B9490EB5}"/>
              </a:ext>
            </a:extLst>
          </p:cNvPr>
          <p:cNvSpPr txBox="1">
            <a:spLocks/>
          </p:cNvSpPr>
          <p:nvPr/>
        </p:nvSpPr>
        <p:spPr>
          <a:xfrm>
            <a:off x="658699" y="974278"/>
            <a:ext cx="11162884"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fontAlgn="auto">
              <a:spcAft>
                <a:spcPts val="0"/>
              </a:spcAft>
            </a:pPr>
            <a:endParaRPr lang="zh-CN" altLang="en-US" dirty="0"/>
          </a:p>
        </p:txBody>
      </p:sp>
      <p:sp>
        <p:nvSpPr>
          <p:cNvPr id="7" name="文本框 6">
            <a:extLst>
              <a:ext uri="{FF2B5EF4-FFF2-40B4-BE49-F238E27FC236}">
                <a16:creationId xmlns:a16="http://schemas.microsoft.com/office/drawing/2014/main" id="{0BD0283D-7BF8-4637-BC8C-4228F72216CB}"/>
              </a:ext>
            </a:extLst>
          </p:cNvPr>
          <p:cNvSpPr txBox="1"/>
          <p:nvPr/>
        </p:nvSpPr>
        <p:spPr>
          <a:xfrm>
            <a:off x="7464152" y="1880828"/>
            <a:ext cx="4249167" cy="3693319"/>
          </a:xfrm>
          <a:prstGeom prst="rect">
            <a:avLst/>
          </a:prstGeom>
          <a:noFill/>
        </p:spPr>
        <p:txBody>
          <a:bodyPr wrap="square" rtlCol="0">
            <a:spAutoFit/>
          </a:bodyPr>
          <a:lstStyle/>
          <a:p>
            <a:pPr>
              <a:lnSpc>
                <a:spcPct val="150000"/>
              </a:lnSpc>
            </a:pPr>
            <a:r>
              <a:rPr lang="zh-CN" altLang="en-US" sz="2400" dirty="0"/>
              <a:t>涉及的物理现象：</a:t>
            </a:r>
            <a:endParaRPr lang="en-US" altLang="zh-CN" sz="2400" dirty="0"/>
          </a:p>
          <a:p>
            <a:pPr marL="342900" indent="-342900">
              <a:lnSpc>
                <a:spcPct val="150000"/>
              </a:lnSpc>
              <a:buFontTx/>
              <a:buAutoNum type="arabicPeriod"/>
            </a:pPr>
            <a:r>
              <a:rPr lang="zh-CN" altLang="en-US" sz="2400" dirty="0"/>
              <a:t>热电效应</a:t>
            </a:r>
            <a:endParaRPr lang="en-US" altLang="zh-CN" sz="2400" dirty="0"/>
          </a:p>
          <a:p>
            <a:pPr marL="342900" indent="-342900">
              <a:lnSpc>
                <a:spcPct val="150000"/>
              </a:lnSpc>
              <a:buFontTx/>
              <a:buAutoNum type="arabicPeriod"/>
            </a:pPr>
            <a:r>
              <a:rPr lang="zh-CN" altLang="en-US" sz="2400" dirty="0"/>
              <a:t>压电效应</a:t>
            </a:r>
            <a:endParaRPr lang="en-US" altLang="zh-CN" sz="2400" dirty="0"/>
          </a:p>
          <a:p>
            <a:pPr marL="342900" indent="-342900">
              <a:lnSpc>
                <a:spcPct val="150000"/>
              </a:lnSpc>
              <a:buAutoNum type="arabicPeriod"/>
            </a:pPr>
            <a:r>
              <a:rPr lang="zh-CN" altLang="en-US" sz="2400" dirty="0"/>
              <a:t>光电效应</a:t>
            </a:r>
            <a:endParaRPr lang="en-US" altLang="zh-CN" sz="2400" dirty="0"/>
          </a:p>
          <a:p>
            <a:pPr marL="342900" indent="-342900">
              <a:lnSpc>
                <a:spcPct val="150000"/>
              </a:lnSpc>
              <a:buAutoNum type="arabicPeriod"/>
            </a:pPr>
            <a:r>
              <a:rPr lang="zh-CN" altLang="en-US" sz="2400" dirty="0"/>
              <a:t>霍尔效应</a:t>
            </a:r>
            <a:endParaRPr lang="en-US" altLang="zh-CN" sz="2400" dirty="0"/>
          </a:p>
          <a:p>
            <a:pPr>
              <a:lnSpc>
                <a:spcPct val="150000"/>
              </a:lnSpc>
            </a:pPr>
            <a:r>
              <a:rPr lang="en-US" altLang="zh-CN" sz="2400" dirty="0"/>
              <a:t>    ……</a:t>
            </a:r>
          </a:p>
          <a:p>
            <a:pPr marL="342900" indent="-342900">
              <a:buAutoNum type="arabicPeriod"/>
            </a:pPr>
            <a:endParaRPr lang="zh-CN" altLang="en-US" dirty="0"/>
          </a:p>
        </p:txBody>
      </p:sp>
    </p:spTree>
    <p:extLst>
      <p:ext uri="{BB962C8B-B14F-4D97-AF65-F5344CB8AC3E}">
        <p14:creationId xmlns:p14="http://schemas.microsoft.com/office/powerpoint/2010/main" val="20734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测量仪器的发展历程</a:t>
            </a:r>
          </a:p>
        </p:txBody>
      </p:sp>
      <p:sp>
        <p:nvSpPr>
          <p:cNvPr id="302082" name="Rectangle 2"/>
          <p:cNvSpPr>
            <a:spLocks noGrp="1" noChangeArrowheads="1"/>
          </p:cNvSpPr>
          <p:nvPr>
            <p:ph idx="4294967295"/>
          </p:nvPr>
        </p:nvSpPr>
        <p:spPr>
          <a:xfrm>
            <a:off x="0" y="1700213"/>
            <a:ext cx="5880100" cy="468312"/>
          </a:xfrm>
        </p:spPr>
        <p:style>
          <a:lnRef idx="2">
            <a:schemeClr val="accent1">
              <a:shade val="50000"/>
            </a:schemeClr>
          </a:lnRef>
          <a:fillRef idx="1">
            <a:schemeClr val="accent1"/>
          </a:fillRef>
          <a:effectRef idx="0">
            <a:schemeClr val="accent1"/>
          </a:effectRef>
          <a:fontRef idx="minor">
            <a:schemeClr val="lt1"/>
          </a:fontRef>
        </p:style>
        <p:txBody>
          <a:bodyPr>
            <a:normAutofit fontScale="92500" lnSpcReduction="10000"/>
          </a:bodyPr>
          <a:lstStyle/>
          <a:p>
            <a:pPr>
              <a:buFontTx/>
              <a:buNone/>
            </a:pPr>
            <a:r>
              <a:rPr lang="en-US" altLang="zh-CN" sz="2400" dirty="0">
                <a:latin typeface="+mn-ea"/>
              </a:rPr>
              <a:t> </a:t>
            </a:r>
            <a:r>
              <a:rPr lang="zh-CN" altLang="en-US" sz="2400" dirty="0">
                <a:latin typeface="+mn-ea"/>
              </a:rPr>
              <a:t>测量仪器发展至今，大致可分为五个阶段</a:t>
            </a:r>
          </a:p>
          <a:p>
            <a:pPr>
              <a:buFontTx/>
              <a:buNone/>
            </a:pPr>
            <a:endParaRPr lang="zh-CN" altLang="en-US" sz="2400" b="1" dirty="0"/>
          </a:p>
        </p:txBody>
      </p:sp>
      <p:grpSp>
        <p:nvGrpSpPr>
          <p:cNvPr id="4" name="组合 3"/>
          <p:cNvGrpSpPr/>
          <p:nvPr/>
        </p:nvGrpSpPr>
        <p:grpSpPr>
          <a:xfrm>
            <a:off x="83332" y="-243408"/>
            <a:ext cx="12108668" cy="7560840"/>
            <a:chOff x="83332" y="-351420"/>
            <a:chExt cx="12108668" cy="7560840"/>
          </a:xfrm>
        </p:grpSpPr>
        <p:graphicFrame>
          <p:nvGraphicFramePr>
            <p:cNvPr id="2" name="图示 1"/>
            <p:cNvGraphicFramePr/>
            <p:nvPr>
              <p:extLst>
                <p:ext uri="{D42A27DB-BD31-4B8C-83A1-F6EECF244321}">
                  <p14:modId xmlns:p14="http://schemas.microsoft.com/office/powerpoint/2010/main" val="4264841749"/>
                </p:ext>
              </p:extLst>
            </p:nvPr>
          </p:nvGraphicFramePr>
          <p:xfrm>
            <a:off x="83332" y="-351420"/>
            <a:ext cx="12108668" cy="7560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6"/>
            <p:cNvGrpSpPr/>
            <p:nvPr/>
          </p:nvGrpSpPr>
          <p:grpSpPr>
            <a:xfrm>
              <a:off x="9120335" y="1448780"/>
              <a:ext cx="2978201" cy="703188"/>
              <a:chOff x="9023907" y="1731961"/>
              <a:chExt cx="1211750" cy="703188"/>
            </a:xfrm>
          </p:grpSpPr>
          <p:sp>
            <p:nvSpPr>
              <p:cNvPr id="8" name="矩形 7"/>
              <p:cNvSpPr/>
              <p:nvPr/>
            </p:nvSpPr>
            <p:spPr>
              <a:xfrm>
                <a:off x="9023907" y="1787234"/>
                <a:ext cx="1211750" cy="647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9" name="文本框 8"/>
              <p:cNvSpPr txBox="1"/>
              <p:nvPr/>
            </p:nvSpPr>
            <p:spPr>
              <a:xfrm>
                <a:off x="9023907" y="1731961"/>
                <a:ext cx="1211750" cy="647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9784" tIns="17780" rIns="17780" bIns="17780" numCol="1" spcCol="1270" anchor="t" anchorCtr="0">
                <a:noAutofit/>
              </a:bodyPr>
              <a:lstStyle/>
              <a:p>
                <a:pPr marL="57150" lvl="1" indent="-57150" algn="l" defTabSz="311150">
                  <a:lnSpc>
                    <a:spcPct val="90000"/>
                  </a:lnSpc>
                  <a:spcBef>
                    <a:spcPct val="0"/>
                  </a:spcBef>
                  <a:spcAft>
                    <a:spcPct val="15000"/>
                  </a:spcAft>
                  <a:buChar char="••"/>
                </a:pPr>
                <a:r>
                  <a:rPr lang="zh-CN" altLang="en-US" sz="1300" kern="1200" dirty="0"/>
                  <a:t>以计算机技术为基础，利用标准模块化硬件和软件来完成各种测量</a:t>
                </a:r>
              </a:p>
              <a:p>
                <a:pPr marL="57150" lvl="1" indent="-57150" algn="l" defTabSz="311150">
                  <a:lnSpc>
                    <a:spcPct val="90000"/>
                  </a:lnSpc>
                  <a:spcBef>
                    <a:spcPct val="0"/>
                  </a:spcBef>
                  <a:spcAft>
                    <a:spcPct val="15000"/>
                  </a:spcAft>
                  <a:buChar char="••"/>
                </a:pPr>
                <a:r>
                  <a:rPr lang="zh-CN" altLang="en-US" sz="1300" kern="1200" dirty="0"/>
                  <a:t>软件是虚拟仪器的关键， “软件即仪器”</a:t>
                </a:r>
              </a:p>
            </p:txBody>
          </p:sp>
        </p:grpSp>
        <p:grpSp>
          <p:nvGrpSpPr>
            <p:cNvPr id="10" name="组合 9"/>
            <p:cNvGrpSpPr/>
            <p:nvPr/>
          </p:nvGrpSpPr>
          <p:grpSpPr>
            <a:xfrm>
              <a:off x="8796299" y="2888940"/>
              <a:ext cx="3132350" cy="647915"/>
              <a:chOff x="8670693" y="3235278"/>
              <a:chExt cx="1564964" cy="647915"/>
            </a:xfrm>
          </p:grpSpPr>
          <p:sp>
            <p:nvSpPr>
              <p:cNvPr id="11" name="矩形 10"/>
              <p:cNvSpPr/>
              <p:nvPr/>
            </p:nvSpPr>
            <p:spPr>
              <a:xfrm>
                <a:off x="8688682" y="3235278"/>
                <a:ext cx="1546975" cy="647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12" name="文本框 11"/>
              <p:cNvSpPr txBox="1"/>
              <p:nvPr/>
            </p:nvSpPr>
            <p:spPr>
              <a:xfrm>
                <a:off x="8670693" y="3235278"/>
                <a:ext cx="1546975" cy="647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6896" tIns="20320" rIns="20320" bIns="20320" numCol="1" spcCol="1270" anchor="t" anchorCtr="0">
                <a:noAutofit/>
              </a:bodyPr>
              <a:lstStyle/>
              <a:p>
                <a:pPr marL="57150" lvl="1" indent="-57150" algn="l" defTabSz="355600">
                  <a:lnSpc>
                    <a:spcPct val="90000"/>
                  </a:lnSpc>
                  <a:spcBef>
                    <a:spcPct val="0"/>
                  </a:spcBef>
                  <a:spcAft>
                    <a:spcPct val="15000"/>
                  </a:spcAft>
                  <a:buChar char="••"/>
                </a:pPr>
                <a:r>
                  <a:rPr lang="zh-CN" altLang="en-US" sz="1300" kern="1200" dirty="0"/>
                  <a:t>内部有微处理器</a:t>
                </a:r>
                <a:r>
                  <a:rPr lang="zh-CN" altLang="en-US" sz="1300" dirty="0"/>
                  <a:t>和固化的软件</a:t>
                </a:r>
                <a:endParaRPr lang="zh-CN" altLang="en-US" sz="1300" kern="1200" dirty="0"/>
              </a:p>
              <a:p>
                <a:pPr marL="57150" lvl="1" indent="-57150" algn="l" defTabSz="355600">
                  <a:lnSpc>
                    <a:spcPct val="90000"/>
                  </a:lnSpc>
                  <a:spcBef>
                    <a:spcPct val="0"/>
                  </a:spcBef>
                  <a:spcAft>
                    <a:spcPct val="15000"/>
                  </a:spcAft>
                  <a:buChar char="••"/>
                </a:pPr>
                <a:r>
                  <a:rPr lang="zh-CN" altLang="en-US" sz="1300" kern="1200" dirty="0"/>
                  <a:t>采用大规模集成电路</a:t>
                </a:r>
              </a:p>
              <a:p>
                <a:pPr marL="57150" lvl="1" indent="-57150" algn="l" defTabSz="355600">
                  <a:lnSpc>
                    <a:spcPct val="90000"/>
                  </a:lnSpc>
                  <a:spcBef>
                    <a:spcPct val="0"/>
                  </a:spcBef>
                  <a:spcAft>
                    <a:spcPct val="15000"/>
                  </a:spcAft>
                  <a:buChar char="••"/>
                </a:pPr>
                <a:r>
                  <a:rPr lang="zh-CN" altLang="en-US" sz="1300" kern="1200" dirty="0"/>
                  <a:t>功能固定，应用不灵活</a:t>
                </a:r>
              </a:p>
            </p:txBody>
          </p:sp>
        </p:grpSp>
        <p:grpSp>
          <p:nvGrpSpPr>
            <p:cNvPr id="13" name="组合 12"/>
            <p:cNvGrpSpPr/>
            <p:nvPr/>
          </p:nvGrpSpPr>
          <p:grpSpPr>
            <a:xfrm>
              <a:off x="8184232" y="4352730"/>
              <a:ext cx="3528391" cy="647915"/>
              <a:chOff x="8057841" y="4657729"/>
              <a:chExt cx="2177816" cy="647915"/>
            </a:xfrm>
          </p:grpSpPr>
          <p:sp>
            <p:nvSpPr>
              <p:cNvPr id="14" name="矩形 13"/>
              <p:cNvSpPr/>
              <p:nvPr/>
            </p:nvSpPr>
            <p:spPr>
              <a:xfrm>
                <a:off x="8087555" y="4657729"/>
                <a:ext cx="2148102" cy="647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15" name="文本框 14"/>
              <p:cNvSpPr txBox="1"/>
              <p:nvPr/>
            </p:nvSpPr>
            <p:spPr>
              <a:xfrm>
                <a:off x="8057841" y="4657729"/>
                <a:ext cx="2148102" cy="647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4008" tIns="22860" rIns="22860" bIns="22860" numCol="1" spcCol="1270" anchor="t" anchorCtr="0">
                <a:noAutofit/>
              </a:bodyPr>
              <a:lstStyle/>
              <a:p>
                <a:pPr marL="57150" lvl="1" indent="-57150" algn="l" defTabSz="400050">
                  <a:lnSpc>
                    <a:spcPct val="90000"/>
                  </a:lnSpc>
                  <a:spcBef>
                    <a:spcPct val="0"/>
                  </a:spcBef>
                  <a:spcAft>
                    <a:spcPct val="15000"/>
                  </a:spcAft>
                  <a:buChar char="••"/>
                </a:pPr>
                <a:r>
                  <a:rPr lang="zh-CN" altLang="en-US" sz="1300" kern="1200" dirty="0"/>
                  <a:t>将模拟信号转化为数字信号，以数字形式输出与显示出结果</a:t>
                </a:r>
              </a:p>
              <a:p>
                <a:pPr marL="57150" lvl="1" indent="-57150" algn="l" defTabSz="400050">
                  <a:lnSpc>
                    <a:spcPct val="90000"/>
                  </a:lnSpc>
                  <a:spcBef>
                    <a:spcPct val="0"/>
                  </a:spcBef>
                  <a:spcAft>
                    <a:spcPct val="15000"/>
                  </a:spcAft>
                  <a:buChar char="••"/>
                </a:pPr>
                <a:r>
                  <a:rPr lang="zh-CN" altLang="en-US" sz="1300" kern="1200" dirty="0"/>
                  <a:t>一般采用中规模集成电路</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02082">
                                            <p:txEl>
                                              <p:pRg st="0" end="0"/>
                                            </p:txEl>
                                          </p:spTgt>
                                        </p:tgtEl>
                                        <p:attrNameLst>
                                          <p:attrName>style.visibility</p:attrName>
                                        </p:attrNameLst>
                                      </p:cBhvr>
                                      <p:to>
                                        <p:strVal val="visible"/>
                                      </p:to>
                                    </p:set>
                                    <p:anim calcmode="lin" valueType="num">
                                      <p:cBhvr additive="base">
                                        <p:cTn id="7" dur="500" fill="hold"/>
                                        <p:tgtEl>
                                          <p:spTgt spid="30208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208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交大学术版">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1">
      <a:majorFont>
        <a:latin typeface="Times New Roman"/>
        <a:ea typeface="等线"/>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交大学术版" id="{DD81F0AC-F0E5-4FC1-BE78-03698CBD7B1D}" vid="{11F6CA4B-B294-4428-9793-A2FEDB151EE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14703</TotalTime>
  <Words>4120</Words>
  <Application>Microsoft Office PowerPoint</Application>
  <PresentationFormat>宽屏</PresentationFormat>
  <Paragraphs>544</Paragraphs>
  <Slides>51</Slides>
  <Notes>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51</vt:i4>
      </vt:variant>
    </vt:vector>
  </HeadingPairs>
  <TitlesOfParts>
    <vt:vector size="72" baseType="lpstr">
      <vt:lpstr>Arial Unicode MS</vt:lpstr>
      <vt:lpstr>PingFang SC</vt:lpstr>
      <vt:lpstr>等线</vt:lpstr>
      <vt:lpstr>黑体</vt:lpstr>
      <vt:lpstr>华文仿宋</vt:lpstr>
      <vt:lpstr>楷体_GB2312</vt:lpstr>
      <vt:lpstr>宋体</vt:lpstr>
      <vt:lpstr>微软雅黑</vt:lpstr>
      <vt:lpstr>Arial</vt:lpstr>
      <vt:lpstr>Arial</vt:lpstr>
      <vt:lpstr>Calibri</vt:lpstr>
      <vt:lpstr>Symbol</vt:lpstr>
      <vt:lpstr>Tahoma</vt:lpstr>
      <vt:lpstr>Times New Roman</vt:lpstr>
      <vt:lpstr>Verdana</vt:lpstr>
      <vt:lpstr>Wingdings</vt:lpstr>
      <vt:lpstr>2_交大学术版</vt:lpstr>
      <vt:lpstr>Visio</vt:lpstr>
      <vt:lpstr>MathType 6.0 Equation</vt:lpstr>
      <vt:lpstr>Equation</vt:lpstr>
      <vt:lpstr>公式</vt:lpstr>
      <vt:lpstr>电气与电子测量技术</vt:lpstr>
      <vt:lpstr>电气与电子测量技术 之 绪论</vt:lpstr>
      <vt:lpstr>日常生活中离不开测量</vt:lpstr>
      <vt:lpstr>PowerPoint 演示文稿</vt:lpstr>
      <vt:lpstr>LIGO：以地球为桌面的激光干涉仪</vt:lpstr>
      <vt:lpstr>Event Horizontal Telescope与黑洞照片</vt:lpstr>
      <vt:lpstr>电力工业中的测量</vt:lpstr>
      <vt:lpstr>常见的电气测量的物理量</vt:lpstr>
      <vt:lpstr>测量仪器的发展历程</vt:lpstr>
      <vt:lpstr>PowerPoint 演示文稿</vt:lpstr>
      <vt:lpstr>PowerPoint 演示文稿</vt:lpstr>
      <vt:lpstr>PowerPoint 演示文稿</vt:lpstr>
      <vt:lpstr>线上资源——中国大学MOOC和B站</vt:lpstr>
      <vt:lpstr>PowerPoint 演示文稿</vt:lpstr>
      <vt:lpstr>电气与电子测量技术</vt:lpstr>
      <vt:lpstr>第一章 测量及测量系统</vt:lpstr>
      <vt:lpstr>测量基础知识</vt:lpstr>
      <vt:lpstr>什么是测量？</vt:lpstr>
      <vt:lpstr>国际单位制SI</vt:lpstr>
      <vt:lpstr>国际单位制SI基本单位的新定义（2019年5月20日实施）</vt:lpstr>
      <vt:lpstr>PowerPoint 演示文稿</vt:lpstr>
      <vt:lpstr>数字化测量系统举例</vt:lpstr>
      <vt:lpstr>测量要素之测量方法</vt:lpstr>
      <vt:lpstr>按测量结果的获得方式分类</vt:lpstr>
      <vt:lpstr>按被测量所处状态</vt:lpstr>
      <vt:lpstr>在线测量与离线测量</vt:lpstr>
      <vt:lpstr>接触式测量与非接触式测量</vt:lpstr>
      <vt:lpstr>测量基础知识</vt:lpstr>
      <vt:lpstr>现代数字化测量系统的基本组成</vt:lpstr>
      <vt:lpstr>ADI电能计量AFE芯片—ADE9000</vt:lpstr>
      <vt:lpstr>测量基础知识</vt:lpstr>
      <vt:lpstr>测量系统的静态特性</vt:lpstr>
      <vt:lpstr>静态特性的获得及其表示形式 </vt:lpstr>
      <vt:lpstr>静态特性的基本特征参数 </vt:lpstr>
      <vt:lpstr>静态特性的基本特征参数 </vt:lpstr>
      <vt:lpstr>静态特性的基本特征参数 </vt:lpstr>
      <vt:lpstr>PowerPoint 演示文稿</vt:lpstr>
      <vt:lpstr>静态特性的基本特征参数 </vt:lpstr>
      <vt:lpstr>静态特性的基本特征参数 </vt:lpstr>
      <vt:lpstr>静态特性的基本特征参数 </vt:lpstr>
      <vt:lpstr>静态特性的基本特征参数 </vt:lpstr>
      <vt:lpstr>PowerPoint 演示文稿</vt:lpstr>
      <vt:lpstr>测量系统的动态特性</vt:lpstr>
      <vt:lpstr>一阶系统</vt:lpstr>
      <vt:lpstr>一阶系统</vt:lpstr>
      <vt:lpstr>PowerPoint 演示文稿</vt:lpstr>
      <vt:lpstr>二阶系统</vt:lpstr>
      <vt:lpstr>PowerPoint 演示文稿</vt:lpstr>
      <vt:lpstr>一阶测量系统的动态性能指标</vt:lpstr>
      <vt:lpstr>二阶测量系统的动态性能指标</vt:lpstr>
      <vt:lpstr>超调量只与阻尼比有关</vt:lpstr>
    </vt:vector>
  </TitlesOfParts>
  <Company>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电气与电子测量技术</dc:title>
  <dc:subject>上海交通大学电气工程系</dc:subject>
  <dc:creator>罗利文</dc:creator>
  <cp:lastModifiedBy>兴林 廖</cp:lastModifiedBy>
  <cp:revision>783</cp:revision>
  <cp:lastPrinted>2022-09-04T01:23:44Z</cp:lastPrinted>
  <dcterms:created xsi:type="dcterms:W3CDTF">2004-02-11T03:23:23Z</dcterms:created>
  <dcterms:modified xsi:type="dcterms:W3CDTF">2023-11-17T03:43:37Z</dcterms:modified>
</cp:coreProperties>
</file>